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5" r:id="rId1"/>
  </p:sldMasterIdLst>
  <p:sldIdLst>
    <p:sldId id="256" r:id="rId2"/>
    <p:sldId id="257" r:id="rId3"/>
    <p:sldId id="262" r:id="rId4"/>
    <p:sldId id="261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4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6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8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4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5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9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66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5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2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3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kalydy.dora@konyvtar.mta.h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271846"/>
            <a:ext cx="9390018" cy="1737228"/>
          </a:xfrm>
        </p:spPr>
        <p:txBody>
          <a:bodyPr>
            <a:normAutofit fontScale="90000"/>
          </a:bodyPr>
          <a:lstStyle/>
          <a:p>
            <a:r>
              <a:rPr lang="hu-HU" sz="5400" b="1" dirty="0" smtClean="0"/>
              <a:t>A szakkönyvtárak stratégiai fejlesztési irányai: szükség szülte lehetőségek</a:t>
            </a:r>
            <a:endParaRPr lang="hu-HU" sz="54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smtClean="0"/>
              <a:t>Gaálné Kalydy Dóra</a:t>
            </a:r>
          </a:p>
          <a:p>
            <a:r>
              <a:rPr lang="hu-HU" dirty="0" smtClean="0"/>
              <a:t>MTA Könyvtár és Információs Központ</a:t>
            </a:r>
          </a:p>
          <a:p>
            <a:r>
              <a:rPr lang="hu-HU" dirty="0" smtClean="0"/>
              <a:t>Szakkönyvtári Seregszemle, 2019. március 12. 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317" y="5850764"/>
            <a:ext cx="2648717" cy="96621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83" y="133557"/>
            <a:ext cx="905533" cy="90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80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0160" y="365125"/>
            <a:ext cx="10073640" cy="1325563"/>
          </a:xfrm>
        </p:spPr>
        <p:txBody>
          <a:bodyPr/>
          <a:lstStyle/>
          <a:p>
            <a:r>
              <a:rPr lang="hu-HU" b="1" dirty="0" smtClean="0"/>
              <a:t>5. A könyvtárosok képzésének megújítása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Aktív könyvtári dolgozók oktatásba való bevonása (MAB – tárgyfelelős, </a:t>
            </a:r>
            <a:r>
              <a:rPr lang="hu-HU" dirty="0" err="1" smtClean="0"/>
              <a:t>főtárgyfelelős</a:t>
            </a:r>
            <a:r>
              <a:rPr lang="hu-HU" dirty="0" smtClean="0"/>
              <a:t>)</a:t>
            </a:r>
          </a:p>
          <a:p>
            <a:endParaRPr lang="hu-HU" dirty="0"/>
          </a:p>
          <a:p>
            <a:r>
              <a:rPr lang="hu-HU" dirty="0" smtClean="0"/>
              <a:t>Akkreditált képzésekben jelentős elmozdulás, a Könyvtári Intézet proaktív hozzáállásának köszönhetően új képzések. 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5" y="139749"/>
            <a:ext cx="845958" cy="84595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403" y="5998579"/>
            <a:ext cx="1717827" cy="62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897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>
            <a:normAutofit/>
          </a:bodyPr>
          <a:lstStyle/>
          <a:p>
            <a:r>
              <a:rPr lang="hu-HU" b="1" dirty="0" smtClean="0"/>
              <a:t>Lehetséges kapcsolódási pontok – országos könyvtári stratégia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r>
              <a:rPr lang="hu-HU" dirty="0" smtClean="0">
                <a:solidFill>
                  <a:srgbClr val="FF0000"/>
                </a:solidFill>
              </a:rPr>
              <a:t>Információhoz </a:t>
            </a:r>
            <a:r>
              <a:rPr lang="hu-HU" dirty="0">
                <a:solidFill>
                  <a:srgbClr val="FF0000"/>
                </a:solidFill>
              </a:rPr>
              <a:t>való hozzáférés </a:t>
            </a:r>
            <a:r>
              <a:rPr lang="hu-HU" dirty="0" smtClean="0">
                <a:solidFill>
                  <a:srgbClr val="FF0000"/>
                </a:solidFill>
              </a:rPr>
              <a:t>biztosítása 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A könyvtári integrált rendszerek </a:t>
            </a:r>
            <a:r>
              <a:rPr lang="hu-HU" dirty="0" smtClean="0">
                <a:solidFill>
                  <a:srgbClr val="FF0000"/>
                </a:solidFill>
              </a:rPr>
              <a:t>megújítása,</a:t>
            </a:r>
            <a:r>
              <a:rPr lang="hu-HU" dirty="0" smtClean="0"/>
              <a:t> infokommunikációs paradigmaváltás</a:t>
            </a:r>
            <a:endParaRPr lang="hu-HU" dirty="0"/>
          </a:p>
          <a:p>
            <a:r>
              <a:rPr lang="hu-HU" dirty="0" smtClean="0">
                <a:solidFill>
                  <a:srgbClr val="FF0000"/>
                </a:solidFill>
              </a:rPr>
              <a:t>Digitalizálás</a:t>
            </a:r>
            <a:r>
              <a:rPr lang="hu-HU" dirty="0" smtClean="0"/>
              <a:t> (közkönyvtári területen a helyismereti, helytörténeti gyűjtemények fontossága)</a:t>
            </a:r>
            <a:endParaRPr lang="hu-HU" dirty="0"/>
          </a:p>
          <a:p>
            <a:r>
              <a:rPr lang="hu-HU" dirty="0">
                <a:solidFill>
                  <a:srgbClr val="FF0000"/>
                </a:solidFill>
              </a:rPr>
              <a:t>Könyvtáros </a:t>
            </a:r>
            <a:r>
              <a:rPr lang="hu-HU" dirty="0" smtClean="0">
                <a:solidFill>
                  <a:srgbClr val="FF0000"/>
                </a:solidFill>
              </a:rPr>
              <a:t>készségek</a:t>
            </a:r>
            <a:r>
              <a:rPr lang="hu-HU" dirty="0">
                <a:solidFill>
                  <a:srgbClr val="FF0000"/>
                </a:solidFill>
              </a:rPr>
              <a:t>, kompetenciák megújítása</a:t>
            </a:r>
            <a:r>
              <a:rPr lang="hu-HU" dirty="0"/>
              <a:t>, a felsőfokú képzés igényeken alapuló átalakítása – TQM! 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9" y="75369"/>
            <a:ext cx="854272" cy="85427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7733" y="6001425"/>
            <a:ext cx="2143061" cy="78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64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kalydy.dora@konyvtar.mta.hu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26" y="183434"/>
            <a:ext cx="1288473" cy="128847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956" y="5949971"/>
            <a:ext cx="2100213" cy="76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4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4154" y="365125"/>
            <a:ext cx="10339646" cy="1325563"/>
          </a:xfrm>
        </p:spPr>
        <p:txBody>
          <a:bodyPr/>
          <a:lstStyle/>
          <a:p>
            <a:r>
              <a:rPr lang="hu-HU" b="1" dirty="0" smtClean="0"/>
              <a:t>Hogy jutottunk Ide?			 </a:t>
            </a:r>
            <a:r>
              <a:rPr lang="hu-HU" sz="3600" b="1" dirty="0" smtClean="0"/>
              <a:t>azaz</a:t>
            </a:r>
            <a:br>
              <a:rPr lang="hu-HU" sz="3600" b="1" dirty="0" smtClean="0"/>
            </a:br>
            <a:r>
              <a:rPr lang="hu-HU" b="1" dirty="0" smtClean="0"/>
              <a:t>Egyedül nem megy!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54974" y="1825625"/>
            <a:ext cx="9998825" cy="435133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2016. november  </a:t>
            </a:r>
            <a:r>
              <a:rPr lang="hu-HU" b="1" dirty="0" smtClean="0"/>
              <a:t>Szándéknyilatkozat</a:t>
            </a:r>
            <a:r>
              <a:rPr lang="hu-HU" dirty="0" smtClean="0"/>
              <a:t> – könyvtári platform</a:t>
            </a:r>
          </a:p>
          <a:p>
            <a:r>
              <a:rPr lang="hu-HU" b="1" dirty="0"/>
              <a:t>IKSZ TSZT - </a:t>
            </a:r>
            <a:r>
              <a:rPr lang="hu-HU" b="1" i="1" dirty="0"/>
              <a:t>Tudományos könyvtárak fejlesztési perspektívái</a:t>
            </a:r>
            <a:r>
              <a:rPr lang="hu-HU" b="1" dirty="0"/>
              <a:t>,</a:t>
            </a:r>
            <a:r>
              <a:rPr lang="hu-HU" dirty="0"/>
              <a:t> 2017. április</a:t>
            </a:r>
            <a:endParaRPr lang="hu-HU" b="1" dirty="0"/>
          </a:p>
          <a:p>
            <a:pPr marL="0" indent="0">
              <a:buNone/>
            </a:pPr>
            <a:r>
              <a:rPr lang="hu-HU" b="1" dirty="0"/>
              <a:t> Állásfoglalás</a:t>
            </a:r>
            <a:endParaRPr lang="hu-HU" dirty="0"/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Országos </a:t>
            </a:r>
            <a:r>
              <a:rPr lang="hu-HU" sz="2000" dirty="0"/>
              <a:t>Könyvtári </a:t>
            </a:r>
            <a:r>
              <a:rPr lang="hu-HU" sz="2000" dirty="0" smtClean="0"/>
              <a:t>Platform</a:t>
            </a:r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Open Access</a:t>
            </a:r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Képzés</a:t>
            </a:r>
            <a:r>
              <a:rPr lang="hu-HU" sz="2000" dirty="0"/>
              <a:t>, </a:t>
            </a:r>
            <a:r>
              <a:rPr lang="hu-HU" sz="2000" dirty="0" smtClean="0"/>
              <a:t>továbbképzés</a:t>
            </a:r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EMMI </a:t>
            </a:r>
            <a:r>
              <a:rPr lang="hu-HU" sz="2000" dirty="0"/>
              <a:t>Könyvtári és Levéltári osztály </a:t>
            </a:r>
            <a:r>
              <a:rPr lang="hu-HU" sz="2000" dirty="0" smtClean="0"/>
              <a:t>megerősítése</a:t>
            </a:r>
          </a:p>
          <a:p>
            <a:pPr marL="617220" lvl="1" indent="-342900">
              <a:buFontTx/>
              <a:buChar char="-"/>
            </a:pPr>
            <a:r>
              <a:rPr lang="hu-HU" sz="2000" dirty="0" smtClean="0"/>
              <a:t>Humánerőforrás</a:t>
            </a:r>
          </a:p>
          <a:p>
            <a:r>
              <a:rPr lang="hu-HU" sz="2600" b="1" dirty="0" smtClean="0"/>
              <a:t>Külföldi </a:t>
            </a:r>
            <a:r>
              <a:rPr lang="hu-HU" sz="2600" b="1" dirty="0"/>
              <a:t>trendek figyelemmel kísérése</a:t>
            </a:r>
          </a:p>
          <a:p>
            <a:r>
              <a:rPr lang="hu-HU" b="1" dirty="0" smtClean="0"/>
              <a:t>Felsőoktatási </a:t>
            </a:r>
            <a:r>
              <a:rPr lang="hu-HU" b="1" dirty="0"/>
              <a:t>Könyvtárak Stratégiai Irányai </a:t>
            </a:r>
            <a:r>
              <a:rPr lang="hu-HU" b="1" dirty="0" smtClean="0"/>
              <a:t>2018-2023 (2018. április)</a:t>
            </a:r>
          </a:p>
          <a:p>
            <a:r>
              <a:rPr lang="hu-HU" b="1" dirty="0" smtClean="0"/>
              <a:t>2018. december: Az országos szakkönyvtárak állapotfelmérése</a:t>
            </a:r>
          </a:p>
          <a:p>
            <a:pPr marL="0" indent="0">
              <a:buNone/>
            </a:pPr>
            <a:endParaRPr lang="hu-HU" b="1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8" y="116932"/>
            <a:ext cx="646452" cy="646452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538" y="6176963"/>
            <a:ext cx="1294015" cy="47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21724" y="365125"/>
            <a:ext cx="10032076" cy="1325563"/>
          </a:xfrm>
        </p:spPr>
        <p:txBody>
          <a:bodyPr/>
          <a:lstStyle/>
          <a:p>
            <a:r>
              <a:rPr lang="hu-HU" b="1" dirty="0" smtClean="0"/>
              <a:t>Nemzetközi trendek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2980" y="1722120"/>
            <a:ext cx="10145268" cy="445008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hu-HU" sz="3600" b="1" dirty="0">
                <a:solidFill>
                  <a:srgbClr val="C00000"/>
                </a:solidFill>
              </a:rPr>
              <a:t>információstechnológia</a:t>
            </a:r>
            <a:r>
              <a:rPr lang="hu-HU" sz="3600" dirty="0">
                <a:solidFill>
                  <a:srgbClr val="C00000"/>
                </a:solidFill>
              </a:rPr>
              <a:t>, </a:t>
            </a:r>
            <a:r>
              <a:rPr lang="hu-HU" sz="3600" dirty="0"/>
              <a:t>a külföldi könyvtárak könyvtári platformra való áttérése, felhő </a:t>
            </a:r>
            <a:r>
              <a:rPr lang="hu-HU" sz="3600" dirty="0" smtClean="0"/>
              <a:t>szolgáltatások (</a:t>
            </a:r>
            <a:r>
              <a:rPr lang="hu-HU" sz="3600" dirty="0"/>
              <a:t>Norvégia, </a:t>
            </a:r>
            <a:r>
              <a:rPr lang="hu-HU" sz="3600" dirty="0" smtClean="0"/>
              <a:t>Ausztria</a:t>
            </a:r>
            <a:r>
              <a:rPr lang="hu-HU" sz="3600" dirty="0"/>
              <a:t>, Svájc, Wales, Skócia, Hollandia, Dánia, </a:t>
            </a:r>
            <a:r>
              <a:rPr lang="hu-HU" sz="3600" dirty="0" smtClean="0"/>
              <a:t>Lengyelország)</a:t>
            </a:r>
            <a:endParaRPr lang="hu-HU" sz="3600" dirty="0"/>
          </a:p>
          <a:p>
            <a:pPr lvl="0"/>
            <a:r>
              <a:rPr lang="hu-HU" sz="3600" dirty="0"/>
              <a:t>az előfizetett elektronikus tartalmak indokolatlan áremelkedése, </a:t>
            </a:r>
            <a:r>
              <a:rPr lang="hu-HU" sz="3600" b="1" dirty="0" err="1">
                <a:solidFill>
                  <a:srgbClr val="C00000"/>
                </a:solidFill>
              </a:rPr>
              <a:t>open</a:t>
            </a:r>
            <a:r>
              <a:rPr lang="hu-HU" sz="3600" b="1" dirty="0">
                <a:solidFill>
                  <a:srgbClr val="C00000"/>
                </a:solidFill>
              </a:rPr>
              <a:t> </a:t>
            </a:r>
            <a:r>
              <a:rPr lang="hu-HU" sz="3600" b="1" dirty="0" err="1">
                <a:solidFill>
                  <a:srgbClr val="C00000"/>
                </a:solidFill>
              </a:rPr>
              <a:t>access</a:t>
            </a:r>
            <a:r>
              <a:rPr lang="hu-HU" sz="3600" b="1" dirty="0">
                <a:solidFill>
                  <a:srgbClr val="C00000"/>
                </a:solidFill>
              </a:rPr>
              <a:t> törekvések </a:t>
            </a:r>
            <a:r>
              <a:rPr lang="hu-HU" sz="3600" dirty="0"/>
              <a:t>(ld. Németország, Svédország kontra </a:t>
            </a:r>
            <a:r>
              <a:rPr lang="hu-HU" sz="3600" dirty="0" err="1" smtClean="0"/>
              <a:t>Elsevier</a:t>
            </a:r>
            <a:r>
              <a:rPr lang="hu-HU" sz="3600" dirty="0" smtClean="0"/>
              <a:t> – Már Magyarország is!)</a:t>
            </a:r>
            <a:endParaRPr lang="hu-HU" sz="3600" dirty="0"/>
          </a:p>
          <a:p>
            <a:pPr lvl="0"/>
            <a:r>
              <a:rPr lang="hu-HU" sz="3600" dirty="0"/>
              <a:t>egy-egy tudományterületen kibocsátott szakirodalom mennyiségi növekedése –</a:t>
            </a:r>
            <a:r>
              <a:rPr lang="hu-HU" sz="3600" b="1" dirty="0">
                <a:solidFill>
                  <a:srgbClr val="C00000"/>
                </a:solidFill>
              </a:rPr>
              <a:t>együttműködés</a:t>
            </a:r>
            <a:r>
              <a:rPr lang="hu-HU" sz="3600" b="1" dirty="0"/>
              <a:t> </a:t>
            </a:r>
            <a:r>
              <a:rPr lang="hu-HU" sz="3600" dirty="0"/>
              <a:t>különböző könyvtári munkafolyamatokban: gyarapítás, feldolgozás, </a:t>
            </a:r>
          </a:p>
          <a:p>
            <a:pPr lvl="0"/>
            <a:r>
              <a:rPr lang="hu-HU" sz="3600" dirty="0"/>
              <a:t>új könyvtári szolgáltatások kiépítése a </a:t>
            </a:r>
            <a:r>
              <a:rPr lang="hu-HU" sz="3600" b="1" dirty="0">
                <a:solidFill>
                  <a:srgbClr val="C00000"/>
                </a:solidFill>
              </a:rPr>
              <a:t>digitalizált</a:t>
            </a:r>
            <a:r>
              <a:rPr lang="hu-HU" sz="3600" dirty="0">
                <a:solidFill>
                  <a:srgbClr val="C00000"/>
                </a:solidFill>
              </a:rPr>
              <a:t> </a:t>
            </a:r>
            <a:r>
              <a:rPr lang="hu-HU" sz="3600" dirty="0"/>
              <a:t>és a </a:t>
            </a:r>
            <a:r>
              <a:rPr lang="hu-HU" sz="3600" dirty="0" err="1"/>
              <a:t>born</a:t>
            </a:r>
            <a:r>
              <a:rPr lang="hu-HU" sz="3600" dirty="0"/>
              <a:t> </a:t>
            </a:r>
            <a:r>
              <a:rPr lang="hu-HU" sz="3600" dirty="0" err="1"/>
              <a:t>digital</a:t>
            </a:r>
            <a:r>
              <a:rPr lang="hu-HU" sz="3600" dirty="0"/>
              <a:t> dokumentumokra,</a:t>
            </a:r>
          </a:p>
          <a:p>
            <a:pPr lvl="0"/>
            <a:r>
              <a:rPr lang="hu-HU" sz="3600" dirty="0"/>
              <a:t>új </a:t>
            </a:r>
            <a:r>
              <a:rPr lang="hu-HU" sz="3600" dirty="0" smtClean="0"/>
              <a:t>felhasználói </a:t>
            </a:r>
            <a:r>
              <a:rPr lang="hu-HU" sz="3600" dirty="0"/>
              <a:t>igényekhez, új szolgáltatásokhoz igazodó </a:t>
            </a:r>
            <a:r>
              <a:rPr lang="hu-HU" sz="3600" b="1" dirty="0">
                <a:solidFill>
                  <a:srgbClr val="C00000"/>
                </a:solidFill>
              </a:rPr>
              <a:t>új könyvtári terek kialakítása</a:t>
            </a:r>
            <a:r>
              <a:rPr lang="hu-HU" sz="3600" dirty="0" smtClean="0">
                <a:solidFill>
                  <a:srgbClr val="C00000"/>
                </a:solidFill>
              </a:rPr>
              <a:t>,</a:t>
            </a:r>
          </a:p>
          <a:p>
            <a:pPr lvl="0"/>
            <a:r>
              <a:rPr lang="hu-HU" sz="3600" dirty="0" smtClean="0"/>
              <a:t>A gyorsan változó tudományos kommunikációhoz gyorsan alkalmazkodó </a:t>
            </a:r>
            <a:r>
              <a:rPr lang="hu-HU" sz="3600" b="1" dirty="0" smtClean="0">
                <a:solidFill>
                  <a:srgbClr val="C00000"/>
                </a:solidFill>
              </a:rPr>
              <a:t>megfelelő kompetenciákkal rendelkező kollégákra</a:t>
            </a:r>
            <a:r>
              <a:rPr lang="hu-HU" sz="3600" dirty="0" smtClean="0">
                <a:solidFill>
                  <a:schemeClr val="accent1"/>
                </a:solidFill>
              </a:rPr>
              <a:t> </a:t>
            </a:r>
            <a:r>
              <a:rPr lang="hu-HU" sz="3600" dirty="0" smtClean="0"/>
              <a:t>van szükség</a:t>
            </a:r>
            <a:r>
              <a:rPr lang="hu-HU" sz="3600" dirty="0"/>
              <a:t>.	</a:t>
            </a:r>
            <a:endParaRPr lang="hu-HU" sz="3600" dirty="0" smtClean="0"/>
          </a:p>
          <a:p>
            <a:pPr marL="0" lvl="0" indent="0">
              <a:buNone/>
            </a:pPr>
            <a:endParaRPr lang="hu-HU" sz="3600" dirty="0">
              <a:solidFill>
                <a:srgbClr val="C00000"/>
              </a:solidFill>
            </a:endParaRPr>
          </a:p>
          <a:p>
            <a:pPr marL="0" lvl="0" indent="0">
              <a:buNone/>
            </a:pPr>
            <a:endParaRPr lang="hu-HU" sz="3600" dirty="0" smtClean="0">
              <a:solidFill>
                <a:srgbClr val="C00000"/>
              </a:solidFill>
            </a:endParaRPr>
          </a:p>
          <a:p>
            <a:pPr lvl="0"/>
            <a:endParaRPr lang="hu-HU" dirty="0">
              <a:solidFill>
                <a:srgbClr val="C00000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" y="108620"/>
            <a:ext cx="821021" cy="82102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610" y="5936654"/>
            <a:ext cx="1910434" cy="69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2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3781" y="398376"/>
            <a:ext cx="10131829" cy="1325563"/>
          </a:xfrm>
        </p:spPr>
        <p:txBody>
          <a:bodyPr/>
          <a:lstStyle/>
          <a:p>
            <a:r>
              <a:rPr lang="hu-HU" b="1" dirty="0" smtClean="0"/>
              <a:t>Jövőkép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39336" y="1825625"/>
            <a:ext cx="10414463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u-HU" dirty="0" smtClean="0"/>
              <a:t> </a:t>
            </a:r>
            <a:r>
              <a:rPr lang="hu-HU" sz="3200" dirty="0" smtClean="0"/>
              <a:t>2022-re a szakkönyvtárak a </a:t>
            </a:r>
            <a:r>
              <a:rPr lang="hu-HU" sz="3200" b="1" dirty="0" smtClean="0"/>
              <a:t>megújuló</a:t>
            </a:r>
            <a:r>
              <a:rPr lang="hu-HU" sz="3200" dirty="0" smtClean="0"/>
              <a:t> könyvtári rendszer mozgatórugói, a könyvtári hálózati feladatok ellátásnak kulcsszereplői, a </a:t>
            </a:r>
            <a:r>
              <a:rPr lang="hu-HU" sz="3200" b="1" dirty="0" smtClean="0"/>
              <a:t>nyílt </a:t>
            </a:r>
            <a:r>
              <a:rPr lang="hu-HU" sz="3200" b="1" dirty="0" err="1" smtClean="0"/>
              <a:t>hozzáférésű</a:t>
            </a:r>
            <a:r>
              <a:rPr lang="hu-HU" sz="3200" b="1" dirty="0" smtClean="0"/>
              <a:t> dokumentumok őrzői és szolgáltatói </a:t>
            </a:r>
            <a:r>
              <a:rPr lang="hu-HU" sz="3200" dirty="0" smtClean="0"/>
              <a:t>lesznek.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sz="3200" dirty="0" smtClean="0"/>
              <a:t>A szakkönyvtárak az egyetemi könyvtárakkal </a:t>
            </a:r>
            <a:r>
              <a:rPr lang="hu-HU" sz="3200" b="1" dirty="0" smtClean="0"/>
              <a:t>együttműködve a tudományos kutatástámogatási rendszer fenntartói, fejlesztői, a magyarországi innovációs tevékenység szakirodalmi </a:t>
            </a:r>
            <a:r>
              <a:rPr lang="hu-HU" sz="3200" b="1" dirty="0"/>
              <a:t>ellátói</a:t>
            </a:r>
            <a:r>
              <a:rPr lang="hu-HU" b="1" dirty="0"/>
              <a:t>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2" y="97274"/>
            <a:ext cx="839585" cy="83958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491" y="6084552"/>
            <a:ext cx="1603113" cy="58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6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38596" y="365125"/>
            <a:ext cx="10115204" cy="1325563"/>
          </a:xfrm>
        </p:spPr>
        <p:txBody>
          <a:bodyPr/>
          <a:lstStyle/>
          <a:p>
            <a:r>
              <a:rPr lang="hu-HU" b="1" dirty="0" smtClean="0"/>
              <a:t>A fejlesztés kulcsterületei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4029" y="1809000"/>
            <a:ext cx="10289771" cy="435133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egy </a:t>
            </a:r>
            <a:r>
              <a:rPr lang="hu-HU" dirty="0"/>
              <a:t>Országos Felsőoktatási-, és Szakkönyvtári </a:t>
            </a:r>
            <a:r>
              <a:rPr lang="hu-HU" b="1" dirty="0">
                <a:solidFill>
                  <a:srgbClr val="C00000"/>
                </a:solidFill>
              </a:rPr>
              <a:t>Platform létrehozása</a:t>
            </a:r>
            <a:r>
              <a:rPr lang="hu-HU" dirty="0" smtClean="0"/>
              <a:t>,</a:t>
            </a:r>
          </a:p>
          <a:p>
            <a:r>
              <a:rPr lang="hu-HU" dirty="0" smtClean="0"/>
              <a:t>amelyre </a:t>
            </a:r>
            <a:r>
              <a:rPr lang="hu-HU" dirty="0"/>
              <a:t>alapozottan létrejöhet egy </a:t>
            </a:r>
            <a:r>
              <a:rPr lang="hu-HU" b="1" dirty="0">
                <a:solidFill>
                  <a:srgbClr val="C00000"/>
                </a:solidFill>
              </a:rPr>
              <a:t>Országos Tudományos Információs Rendszer </a:t>
            </a:r>
            <a:endParaRPr lang="hu-HU" b="1" dirty="0" smtClean="0">
              <a:solidFill>
                <a:srgbClr val="C00000"/>
              </a:solidFill>
            </a:endParaRPr>
          </a:p>
          <a:p>
            <a:r>
              <a:rPr lang="hu-HU" dirty="0" smtClean="0"/>
              <a:t>a </a:t>
            </a:r>
            <a:r>
              <a:rPr lang="hu-HU" dirty="0"/>
              <a:t>nemzetközi hálózatokba beágyazott magyar tudomány támogatása, </a:t>
            </a:r>
            <a:r>
              <a:rPr lang="hu-HU" b="1" dirty="0">
                <a:solidFill>
                  <a:srgbClr val="C00000"/>
                </a:solidFill>
              </a:rPr>
              <a:t>a nyílt hozzáférés, a nyílt kutatási adatok, és a nyílt tudomány</a:t>
            </a:r>
            <a:r>
              <a:rPr lang="hu-HU" dirty="0"/>
              <a:t> elvei mentén, </a:t>
            </a:r>
            <a:r>
              <a:rPr lang="hu-HU" dirty="0" smtClean="0"/>
              <a:t>ezzel </a:t>
            </a:r>
            <a:r>
              <a:rPr lang="hu-HU" dirty="0"/>
              <a:t>a </a:t>
            </a:r>
            <a:r>
              <a:rPr lang="hu-HU" dirty="0" smtClean="0"/>
              <a:t>magyar </a:t>
            </a:r>
            <a:r>
              <a:rPr lang="hu-HU" dirty="0"/>
              <a:t>tudomány eredményességének és innovatív erejének támogatása </a:t>
            </a:r>
            <a:endParaRPr lang="hu-HU" dirty="0" smtClean="0"/>
          </a:p>
          <a:p>
            <a:r>
              <a:rPr lang="hu-HU" dirty="0" smtClean="0">
                <a:solidFill>
                  <a:srgbClr val="C00000"/>
                </a:solidFill>
              </a:rPr>
              <a:t>a magyar tudomány teljességének </a:t>
            </a:r>
            <a:r>
              <a:rPr lang="hu-HU" dirty="0" smtClean="0"/>
              <a:t>– </a:t>
            </a:r>
            <a:r>
              <a:rPr lang="hu-HU" dirty="0"/>
              <a:t>leíró adatokban és teljes szövegűen történő – </a:t>
            </a:r>
            <a:r>
              <a:rPr lang="hu-HU" b="1" dirty="0">
                <a:solidFill>
                  <a:srgbClr val="C00000"/>
                </a:solidFill>
              </a:rPr>
              <a:t>digitális felmutatása és megőrzése </a:t>
            </a:r>
            <a:endParaRPr lang="hu-HU" b="1" dirty="0" smtClean="0">
              <a:solidFill>
                <a:srgbClr val="C00000"/>
              </a:solidFill>
            </a:endParaRPr>
          </a:p>
          <a:p>
            <a:r>
              <a:rPr lang="hu-HU" b="1" dirty="0" smtClean="0">
                <a:solidFill>
                  <a:srgbClr val="C00000"/>
                </a:solidFill>
              </a:rPr>
              <a:t>részvétel </a:t>
            </a:r>
            <a:r>
              <a:rPr lang="hu-HU" b="1" dirty="0">
                <a:solidFill>
                  <a:srgbClr val="C00000"/>
                </a:solidFill>
              </a:rPr>
              <a:t>egy elveiben is átalakított könyvtáros képzésben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200061"/>
            <a:ext cx="814092" cy="81409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413" y="5909518"/>
            <a:ext cx="2023818" cy="73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51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/>
          <a:lstStyle/>
          <a:p>
            <a:r>
              <a:rPr lang="hu-HU" dirty="0" smtClean="0"/>
              <a:t>1</a:t>
            </a:r>
            <a:r>
              <a:rPr lang="hu-HU" b="1" dirty="0" smtClean="0"/>
              <a:t>. Országos Szakkönyvtári Platform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r>
              <a:rPr lang="hu-HU" b="1" dirty="0" smtClean="0">
                <a:solidFill>
                  <a:srgbClr val="C00000"/>
                </a:solidFill>
              </a:rPr>
              <a:t>Együttműködő</a:t>
            </a:r>
            <a:r>
              <a:rPr lang="hu-HU" dirty="0" smtClean="0"/>
              <a:t> – OSZK-OKP, közkönyvtári platform</a:t>
            </a:r>
          </a:p>
          <a:p>
            <a:endParaRPr lang="hu-HU" dirty="0"/>
          </a:p>
          <a:p>
            <a:pPr marL="0" indent="0" algn="just">
              <a:buNone/>
            </a:pPr>
            <a:r>
              <a:rPr lang="hu-HU" sz="2800" dirty="0" smtClean="0"/>
              <a:t>A platform lehetővé teszi a magyar tudomány európai és globális beágyazottságának  tényszerű bemutatását és </a:t>
            </a:r>
            <a:r>
              <a:rPr lang="hu-HU" sz="2800" dirty="0" err="1" smtClean="0"/>
              <a:t>nemzetköziesítését</a:t>
            </a:r>
            <a:r>
              <a:rPr lang="hu-HU" sz="2800" dirty="0" smtClean="0"/>
              <a:t>. Egybeszervezi a meglévő tudományos eredmények dokumentumait és hozzájárul a jelenlegi magyar kutatási eredmények </a:t>
            </a:r>
            <a:r>
              <a:rPr lang="hu-HU" sz="2800" dirty="0" err="1" smtClean="0"/>
              <a:t>disszeminációjához</a:t>
            </a:r>
            <a:r>
              <a:rPr lang="hu-HU" sz="2800" dirty="0" smtClean="0"/>
              <a:t>, és biztonságos megőrzéséhez. </a:t>
            </a: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" y="133558"/>
            <a:ext cx="843188" cy="84318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3361" y="5868421"/>
            <a:ext cx="2029120" cy="74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43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9912" y="365125"/>
            <a:ext cx="9973887" cy="1638242"/>
          </a:xfrm>
        </p:spPr>
        <p:txBody>
          <a:bodyPr/>
          <a:lstStyle/>
          <a:p>
            <a:r>
              <a:rPr lang="hu-HU" b="1" dirty="0" smtClean="0"/>
              <a:t>2. Országos Tudományos Információs Rendszer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9848" y="2369126"/>
            <a:ext cx="10058400" cy="3775641"/>
          </a:xfrm>
        </p:spPr>
        <p:txBody>
          <a:bodyPr/>
          <a:lstStyle/>
          <a:p>
            <a:r>
              <a:rPr lang="hu-HU" dirty="0" smtClean="0"/>
              <a:t>Ellenőrzött tényekből jól elrendezett információk</a:t>
            </a:r>
          </a:p>
          <a:p>
            <a:r>
              <a:rPr lang="hu-HU" dirty="0" smtClean="0"/>
              <a:t>A különböző intézményekben működő szakadatbázisok megújítása, fenntartása és szolgáltatása.</a:t>
            </a:r>
          </a:p>
          <a:p>
            <a:r>
              <a:rPr lang="hu-HU" dirty="0" smtClean="0"/>
              <a:t>Megújuló </a:t>
            </a:r>
            <a:r>
              <a:rPr lang="hu-HU" dirty="0" err="1" smtClean="0"/>
              <a:t>repozitóriumok</a:t>
            </a:r>
            <a:endParaRPr lang="hu-HU" dirty="0" smtClean="0"/>
          </a:p>
          <a:p>
            <a:r>
              <a:rPr lang="hu-HU" dirty="0" smtClean="0"/>
              <a:t>Szemléletváltás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33558"/>
            <a:ext cx="753964" cy="753964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6589" y="5964223"/>
            <a:ext cx="1834205" cy="6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26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63535" y="511787"/>
            <a:ext cx="10214956" cy="1460500"/>
          </a:xfrm>
        </p:spPr>
        <p:txBody>
          <a:bodyPr>
            <a:noAutofit/>
          </a:bodyPr>
          <a:lstStyle/>
          <a:p>
            <a:r>
              <a:rPr lang="hu-HU" sz="4000" b="1" dirty="0" smtClean="0"/>
              <a:t>3. A </a:t>
            </a:r>
            <a:r>
              <a:rPr lang="hu-HU" sz="4000" b="1" dirty="0"/>
              <a:t>magyar tudomány támogatása, a nyílt hozzáférés, a nyílt kutatási adatok, és a nyílt tudomány elvei mentén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r>
              <a:rPr lang="hu-HU" dirty="0" smtClean="0"/>
              <a:t>Jogszabályi </a:t>
            </a:r>
            <a:r>
              <a:rPr lang="hu-HU" dirty="0"/>
              <a:t>háttér szükséges!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solidFill>
                  <a:srgbClr val="C00000"/>
                </a:solidFill>
              </a:rPr>
              <a:t>A </a:t>
            </a:r>
            <a:r>
              <a:rPr lang="hu-HU" dirty="0">
                <a:solidFill>
                  <a:srgbClr val="C00000"/>
                </a:solidFill>
              </a:rPr>
              <a:t>BIZOTTSÁG (EU) 2018/790 AJÁNLÁSA</a:t>
            </a:r>
          </a:p>
          <a:p>
            <a:pPr marL="0" indent="0">
              <a:buNone/>
            </a:pPr>
            <a:r>
              <a:rPr lang="hu-HU" dirty="0"/>
              <a:t>(2018. április 25</a:t>
            </a:r>
            <a:r>
              <a:rPr lang="hu-HU" dirty="0" smtClean="0"/>
              <a:t>.) a </a:t>
            </a:r>
            <a:r>
              <a:rPr lang="hu-HU" dirty="0"/>
              <a:t>tudományos információkhoz való hozzáférésről és azok megőrzéséről</a:t>
            </a:r>
          </a:p>
          <a:p>
            <a:pPr marL="0" indent="0">
              <a:buNone/>
            </a:pPr>
            <a:r>
              <a:rPr lang="hu-HU" dirty="0" smtClean="0"/>
              <a:t>„A </a:t>
            </a:r>
            <a:r>
              <a:rPr lang="hu-HU" dirty="0"/>
              <a:t>tagállamok határozzanak meg és hajtsanak végre világos szakpolitikákat </a:t>
            </a:r>
            <a:r>
              <a:rPr lang="hu-HU" dirty="0" smtClean="0"/>
              <a:t>a közpénzekből </a:t>
            </a:r>
            <a:r>
              <a:rPr lang="hu-HU" dirty="0"/>
              <a:t>finanszírozott kutatások eredményeként létrejött tudományos publikációk terjesztésére és az azokhoz való </a:t>
            </a:r>
            <a:r>
              <a:rPr lang="hu-HU" dirty="0">
                <a:solidFill>
                  <a:srgbClr val="C00000"/>
                </a:solidFill>
              </a:rPr>
              <a:t>nyílt hozzáférésre </a:t>
            </a:r>
            <a:r>
              <a:rPr lang="hu-HU" dirty="0" smtClean="0">
                <a:solidFill>
                  <a:srgbClr val="C00000"/>
                </a:solidFill>
              </a:rPr>
              <a:t>vonatkozóan</a:t>
            </a:r>
            <a:r>
              <a:rPr lang="hu-HU" dirty="0" smtClean="0"/>
              <a:t>.” 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11" y="83682"/>
            <a:ext cx="856211" cy="856211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968" y="6042989"/>
            <a:ext cx="1667951" cy="60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15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70858" y="365125"/>
            <a:ext cx="9682942" cy="1325563"/>
          </a:xfrm>
        </p:spPr>
        <p:txBody>
          <a:bodyPr/>
          <a:lstStyle/>
          <a:p>
            <a:r>
              <a:rPr lang="hu-HU" b="1" dirty="0" smtClean="0"/>
              <a:t>4. Digitalizálás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39090" y="1825625"/>
            <a:ext cx="10314709" cy="4351338"/>
          </a:xfrm>
        </p:spPr>
        <p:txBody>
          <a:bodyPr/>
          <a:lstStyle/>
          <a:p>
            <a:r>
              <a:rPr lang="hu-HU" dirty="0" smtClean="0"/>
              <a:t>Közgyűjteményi Digitalizálási Stratégia (2017-2025), </a:t>
            </a:r>
            <a:r>
              <a:rPr lang="hu-HU" b="1" dirty="0"/>
              <a:t>1175/2018. (III. 28.) Korm. </a:t>
            </a:r>
            <a:r>
              <a:rPr lang="hu-HU" b="1" dirty="0" smtClean="0"/>
              <a:t>Határozat – Nemzeti Adattár Projekt</a:t>
            </a:r>
          </a:p>
          <a:p>
            <a:pPr marL="0" indent="0">
              <a:buNone/>
            </a:pPr>
            <a:r>
              <a:rPr lang="hu-HU" b="1" dirty="0"/>
              <a:t>	</a:t>
            </a:r>
            <a:r>
              <a:rPr lang="hu-HU" b="1" dirty="0" smtClean="0"/>
              <a:t>s</a:t>
            </a:r>
            <a:r>
              <a:rPr lang="hu-HU" dirty="0" smtClean="0"/>
              <a:t>zabványok </a:t>
            </a:r>
            <a:r>
              <a:rPr lang="hu-HU" dirty="0"/>
              <a:t>és módszertani segédletek </a:t>
            </a:r>
            <a:r>
              <a:rPr lang="hu-HU" dirty="0" smtClean="0"/>
              <a:t>kidolgozása, 2019. február 28.</a:t>
            </a:r>
          </a:p>
          <a:p>
            <a:r>
              <a:rPr lang="hu-HU" b="1" dirty="0" smtClean="0"/>
              <a:t>A magyar, és magyar vonatkozású tudományos és kulturális örökség részét képező dokumentumok másolatának digitális, hosszú távú megőrzésének és hozzáférhetőségének biztosítása.</a:t>
            </a:r>
          </a:p>
          <a:p>
            <a:r>
              <a:rPr lang="hu-HU" dirty="0"/>
              <a:t>e</a:t>
            </a:r>
            <a:r>
              <a:rPr lang="hu-HU" dirty="0" smtClean="0"/>
              <a:t>gységes </a:t>
            </a:r>
            <a:r>
              <a:rPr lang="hu-HU" dirty="0" err="1" smtClean="0"/>
              <a:t>metaadatok</a:t>
            </a:r>
            <a:endParaRPr lang="hu-HU" dirty="0" smtClean="0"/>
          </a:p>
          <a:p>
            <a:r>
              <a:rPr lang="hu-HU" dirty="0" smtClean="0"/>
              <a:t> szabadon hozzáférhető digitalizált dokumentumok </a:t>
            </a:r>
          </a:p>
          <a:p>
            <a:pPr marL="0" indent="0">
              <a:buNone/>
            </a:pPr>
            <a:endParaRPr lang="hu-HU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1" y="113899"/>
            <a:ext cx="880040" cy="88004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585" y="5966739"/>
            <a:ext cx="1892395" cy="69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8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531</Words>
  <Application>Microsoft Office PowerPoint</Application>
  <PresentationFormat>Szélesvásznú</PresentationFormat>
  <Paragraphs>72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Office-téma</vt:lpstr>
      <vt:lpstr>A szakkönyvtárak stratégiai fejlesztési irányai: szükség szülte lehetőségek</vt:lpstr>
      <vt:lpstr>Hogy jutottunk Ide?    azaz Egyedül nem megy!</vt:lpstr>
      <vt:lpstr>Nemzetközi trendek</vt:lpstr>
      <vt:lpstr>Jövőkép</vt:lpstr>
      <vt:lpstr>A fejlesztés kulcsterületei</vt:lpstr>
      <vt:lpstr>1. Országos Szakkönyvtári Platform</vt:lpstr>
      <vt:lpstr>2. Országos Tudományos Információs Rendszer</vt:lpstr>
      <vt:lpstr>3. A magyar tudomány támogatása, a nyílt hozzáférés, a nyílt kutatási adatok, és a nyílt tudomány elvei mentén</vt:lpstr>
      <vt:lpstr>4. Digitalizálás</vt:lpstr>
      <vt:lpstr>5. A könyvtárosok képzésének megújítása</vt:lpstr>
      <vt:lpstr>Lehetséges kapcsolódási pontok – országos könyvtári stratégia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szakkönyvtárak stratégiai fejlesztési irányai</dc:title>
  <dc:creator>Gaálné Kalydy Dóra</dc:creator>
  <cp:lastModifiedBy>Nagy Zsuzsanna</cp:lastModifiedBy>
  <cp:revision>24</cp:revision>
  <dcterms:created xsi:type="dcterms:W3CDTF">2019-02-24T09:37:33Z</dcterms:created>
  <dcterms:modified xsi:type="dcterms:W3CDTF">2019-04-29T08:32:47Z</dcterms:modified>
</cp:coreProperties>
</file>