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14" r:id="rId2"/>
    <p:sldId id="320" r:id="rId3"/>
    <p:sldId id="321" r:id="rId4"/>
    <p:sldId id="316" r:id="rId5"/>
    <p:sldId id="299" r:id="rId6"/>
    <p:sldId id="317" r:id="rId7"/>
    <p:sldId id="302" r:id="rId8"/>
    <p:sldId id="318" r:id="rId9"/>
    <p:sldId id="319" r:id="rId10"/>
    <p:sldId id="307" r:id="rId11"/>
    <p:sldId id="308" r:id="rId12"/>
    <p:sldId id="309" r:id="rId13"/>
    <p:sldId id="312" r:id="rId14"/>
    <p:sldId id="322" r:id="rId15"/>
    <p:sldId id="311" r:id="rId16"/>
    <p:sldId id="315" r:id="rId17"/>
  </p:sldIdLst>
  <p:sldSz cx="9144000" cy="6858000" type="screen4x3"/>
  <p:notesSz cx="6858000" cy="994568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55" autoAdjust="0"/>
    <p:restoredTop sz="94737" autoAdjust="0"/>
  </p:normalViewPr>
  <p:slideViewPr>
    <p:cSldViewPr>
      <p:cViewPr varScale="1">
        <p:scale>
          <a:sx n="97" d="100"/>
          <a:sy n="97" d="100"/>
        </p:scale>
        <p:origin x="-114" y="-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2229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163" y="0"/>
            <a:ext cx="2972229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F9D4CDAF-5B21-4225-B37E-7BF2544FF9D2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810"/>
            <a:ext cx="2972229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163" y="9446810"/>
            <a:ext cx="2972229" cy="497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44" tIns="46072" rIns="92144" bIns="4607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E76A6271-6FC1-4F34-A98C-3DF91FCB617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777321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229" cy="497284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163" y="0"/>
            <a:ext cx="2972229" cy="497284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BEA47A-5ED4-422E-ADBD-920295294D7C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44" tIns="46072" rIns="92144" bIns="46072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157" y="4724202"/>
            <a:ext cx="5487687" cy="4475560"/>
          </a:xfrm>
          <a:prstGeom prst="rect">
            <a:avLst/>
          </a:prstGeom>
        </p:spPr>
        <p:txBody>
          <a:bodyPr vert="horz" lIns="92144" tIns="46072" rIns="92144" bIns="46072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6810"/>
            <a:ext cx="2972229" cy="497284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163" y="9446810"/>
            <a:ext cx="2972229" cy="497284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CB0F154-94EB-4452-819D-9743A583A80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72671017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129A-8436-44F1-933C-241F3A1B63B7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897C-496A-4852-A3A9-7611825976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43179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174CA-E5F6-45DE-B03E-6E3E3432BE37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EDC3C-7462-4F69-8C25-EDE61D0249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10265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76A449-3CBD-49B8-A5DF-5D0967E10BA8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6BDF2-CF88-4F0A-B09D-7ACEDD3C21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810204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81B09-A9FA-4E64-AFC8-79DCF5C57957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0B934-7501-4603-B417-21448F8FDF5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4267107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DEA0-F0A0-47B9-9A7F-AB7691BCC6AB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2B7CC-A3C3-4892-B4B2-5E0E3ECD2A2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3428285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DA28B-829E-4135-AF5D-188C4595D188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DDAC-D1D9-4EBE-9AAD-0B28093D31F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245018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B8E6E-8568-4263-A6EF-0E3312C9156A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B1CE1-7B65-4919-AD55-E11A663E970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781419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77373-1BDE-4134-A9B6-DE42BC3662C6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174D4-22F2-46CE-B659-02417E48976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75314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7C851-6A6B-47D9-A394-B21BA1205636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6ECED-BE94-4121-B0E9-0FC5030533B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89315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A4E81-820C-4A55-B2F3-08E2ED12C969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D06B78-2244-4074-BEB4-890F1F3A652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2051132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B8235-1008-4F36-BCE0-AC053D358853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6DBCC-6E8B-4BFB-BE03-B6D72938E8C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="" xmlns:p14="http://schemas.microsoft.com/office/powerpoint/2010/main" val="1277757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Cím hely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Mintacím szerkesztése</a:t>
            </a:r>
          </a:p>
        </p:txBody>
      </p:sp>
      <p:sp>
        <p:nvSpPr>
          <p:cNvPr id="1027" name="Szöveg hely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altLang="hu-HU" smtClean="0"/>
              <a:t>Mintaszöveg szerkesztése</a:t>
            </a:r>
          </a:p>
          <a:p>
            <a:pPr lvl="1"/>
            <a:r>
              <a:rPr lang="hu-HU" altLang="hu-HU" smtClean="0"/>
              <a:t>Második szint</a:t>
            </a:r>
          </a:p>
          <a:p>
            <a:pPr lvl="2"/>
            <a:r>
              <a:rPr lang="hu-HU" altLang="hu-HU" smtClean="0"/>
              <a:t>Harmadik szint</a:t>
            </a:r>
          </a:p>
          <a:p>
            <a:pPr lvl="3"/>
            <a:r>
              <a:rPr lang="hu-HU" altLang="hu-HU" smtClean="0"/>
              <a:t>Negyedik szint</a:t>
            </a:r>
          </a:p>
          <a:p>
            <a:pPr lvl="4"/>
            <a:r>
              <a:rPr lang="hu-HU" altLang="hu-HU" smtClean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2F3600E-054A-4A36-A549-C992FE383C43}" type="datetimeFigureOut">
              <a:rPr lang="hu-HU"/>
              <a:pPr>
                <a:defRPr/>
              </a:pPr>
              <a:t>2018. 07. 25.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AC3688-5ADE-4919-AC11-17F6A88AD8A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ki.oszk.hu/dokumentumtar/konyvtari-statisztikai-adatlap-kitoltesi-utmutatoval-20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ifla.org/statistics-and-evaluation" TargetMode="External"/><Relationship Id="rId4" Type="http://schemas.openxmlformats.org/officeDocument/2006/relationships/hyperlink" Target="https://www.ifla.org/publications/ifla-library-statistics-manifesto?og=63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net.jogtar.hu/jogszabaly?docid=A1700388.KOR&amp;timeshift=fffffff4&amp;txtreferer=00000001.TXT" TargetMode="External"/><Relationship Id="rId4" Type="http://schemas.openxmlformats.org/officeDocument/2006/relationships/hyperlink" Target="https://net.jogtar.hu/jogszabaly?docid=a1600155.tv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ím 1"/>
          <p:cNvSpPr>
            <a:spLocks noGrp="1"/>
          </p:cNvSpPr>
          <p:nvPr>
            <p:ph type="ctrTitle"/>
          </p:nvPr>
        </p:nvSpPr>
        <p:spPr>
          <a:xfrm>
            <a:off x="642938" y="2643188"/>
            <a:ext cx="7772400" cy="1071562"/>
          </a:xfrm>
        </p:spPr>
        <p:txBody>
          <a:bodyPr/>
          <a:lstStyle/>
          <a:p>
            <a:pPr eaLnBrk="1" hangingPunct="1"/>
            <a:r>
              <a:rPr lang="hu-HU" altLang="hu-HU" sz="4000" b="1" dirty="0" smtClean="0"/>
              <a:t>A túl nagy számok törvénye</a:t>
            </a:r>
            <a:br>
              <a:rPr lang="hu-HU" altLang="hu-HU" sz="4000" b="1" dirty="0" smtClean="0"/>
            </a:br>
            <a:r>
              <a:rPr lang="hu-HU" altLang="hu-HU" sz="3200" b="1" dirty="0" smtClean="0"/>
              <a:t>A könyvtárak és statisztikájuk</a:t>
            </a:r>
            <a:r>
              <a:rPr lang="hu-HU" altLang="hu-HU" dirty="0" smtClean="0"/>
              <a:t/>
            </a:r>
            <a:br>
              <a:rPr lang="hu-HU" altLang="hu-HU" dirty="0" smtClean="0"/>
            </a:br>
            <a:endParaRPr lang="hu-HU" altLang="hu-HU" dirty="0" smtClean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4714875" y="4929198"/>
            <a:ext cx="4000500" cy="1500198"/>
          </a:xfrm>
        </p:spPr>
        <p:txBody>
          <a:bodyPr rtlCol="0">
            <a:normAutofit fontScale="85000" lnSpcReduction="20000"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dirty="0" smtClean="0"/>
              <a:t>Használó – közönség – közösség. Helyismeret és kapcsolatépítés az információk áramlásában.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dirty="0" smtClean="0"/>
              <a:t>A Magyar Könyvtárosok Egyesülete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dirty="0" smtClean="0"/>
              <a:t>Helyismereti Könyvtárosok Szervezetének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dirty="0" smtClean="0"/>
              <a:t>XX. országos konferenciája.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dirty="0" smtClean="0"/>
              <a:t>Dr. Kovács Pál Könyvtár és Közösségi Tér,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hu-HU" sz="1800" dirty="0" smtClean="0"/>
              <a:t>Győr, 2018. július 25.</a:t>
            </a:r>
          </a:p>
        </p:txBody>
      </p:sp>
      <p:pic>
        <p:nvPicPr>
          <p:cNvPr id="2052" name="Kép 4" descr="Lablec96dpi.jpg"/>
          <p:cNvPicPr>
            <a:picLocks noChangeAspect="1" noChangeArrowheads="1"/>
          </p:cNvPicPr>
          <p:nvPr/>
        </p:nvPicPr>
        <p:blipFill>
          <a:blip r:embed="rId2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églalap 6"/>
          <p:cNvSpPr>
            <a:spLocks noChangeArrowheads="1"/>
          </p:cNvSpPr>
          <p:nvPr/>
        </p:nvSpPr>
        <p:spPr bwMode="auto">
          <a:xfrm>
            <a:off x="4429125" y="3976696"/>
            <a:ext cx="428625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hu-HU" altLang="hu-HU" sz="2400" dirty="0">
                <a:latin typeface="Calibri" pitchFamily="34" charset="0"/>
              </a:rPr>
              <a:t>Rózsa Dávid</a:t>
            </a:r>
          </a:p>
          <a:p>
            <a:pPr algn="r"/>
            <a:r>
              <a:rPr lang="hu-HU" altLang="hu-HU" dirty="0">
                <a:latin typeface="Calibri" pitchFamily="34" charset="0"/>
              </a:rPr>
              <a:t>Központi Statisztikai Hivatal Könyvtár</a:t>
            </a:r>
          </a:p>
        </p:txBody>
      </p:sp>
      <p:pic>
        <p:nvPicPr>
          <p:cNvPr id="2054" name="Tartalom helye 3" descr="Fejléc96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Kép 5" descr="Lablec96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483768" y="1556792"/>
            <a:ext cx="1922512" cy="192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Szolgáltatások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500700" y="1556792"/>
            <a:ext cx="1871499" cy="1924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Használatok, használók (könyvtári tagok)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83768" y="3573016"/>
            <a:ext cx="19225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Rendezvények (könyvtári programok)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499991" y="3573016"/>
            <a:ext cx="1872207" cy="18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Társadalmi felelősségvállalás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13" name="Tartalom helye 3" descr="Fejléc96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Cím 1"/>
          <p:cNvSpPr txBox="1">
            <a:spLocks/>
          </p:cNvSpPr>
          <p:nvPr/>
        </p:nvSpPr>
        <p:spPr bwMode="auto">
          <a:xfrm>
            <a:off x="250825" y="188913"/>
            <a:ext cx="664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Kulcsterületek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Kép 5" descr="Lablec96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3528" y="1147157"/>
            <a:ext cx="2952328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Digitális tudástárak, helyismereti </a:t>
            </a:r>
            <a:r>
              <a:rPr lang="hu-HU" dirty="0" err="1" smtClean="0"/>
              <a:t>wikik</a:t>
            </a:r>
            <a:endParaRPr lang="hu-HU" dirty="0"/>
          </a:p>
        </p:txBody>
      </p:sp>
      <p:sp>
        <p:nvSpPr>
          <p:cNvPr id="10" name="Téglalap 9"/>
          <p:cNvSpPr/>
          <p:nvPr/>
        </p:nvSpPr>
        <p:spPr>
          <a:xfrm>
            <a:off x="4714876" y="1428736"/>
            <a:ext cx="2952328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Kutatási tevékenység</a:t>
            </a:r>
            <a:endParaRPr lang="hu-HU" dirty="0"/>
          </a:p>
        </p:txBody>
      </p:sp>
      <p:sp>
        <p:nvSpPr>
          <p:cNvPr id="11" name="Téglalap 10"/>
          <p:cNvSpPr/>
          <p:nvPr/>
        </p:nvSpPr>
        <p:spPr>
          <a:xfrm>
            <a:off x="327852" y="5157192"/>
            <a:ext cx="2952328" cy="5040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Kutatásiadat-menedzsment</a:t>
            </a:r>
            <a:endParaRPr lang="hu-HU" dirty="0"/>
          </a:p>
        </p:txBody>
      </p:sp>
      <p:sp>
        <p:nvSpPr>
          <p:cNvPr id="12" name="Téglalap 11"/>
          <p:cNvSpPr/>
          <p:nvPr/>
        </p:nvSpPr>
        <p:spPr>
          <a:xfrm>
            <a:off x="4086464" y="5661554"/>
            <a:ext cx="2952328" cy="5040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DOI-regisztrációs szolgáltatás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2051720" y="4221088"/>
            <a:ext cx="29523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Intézményi repozitórium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724959" y="2276872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Szakterületi, helyismereti bibliográfia</a:t>
            </a:r>
            <a:endParaRPr lang="hu-HU" dirty="0"/>
          </a:p>
        </p:txBody>
      </p:sp>
      <p:sp>
        <p:nvSpPr>
          <p:cNvPr id="15" name="Téglalap 14"/>
          <p:cNvSpPr/>
          <p:nvPr/>
        </p:nvSpPr>
        <p:spPr>
          <a:xfrm>
            <a:off x="5220072" y="4897642"/>
            <a:ext cx="2952328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Nyílt hozzáférésű kiadványok</a:t>
            </a:r>
            <a:endParaRPr lang="hu-HU" dirty="0"/>
          </a:p>
        </p:txBody>
      </p:sp>
      <p:sp>
        <p:nvSpPr>
          <p:cNvPr id="16" name="Téglalap 15"/>
          <p:cNvSpPr/>
          <p:nvPr/>
        </p:nvSpPr>
        <p:spPr>
          <a:xfrm>
            <a:off x="5699296" y="2348880"/>
            <a:ext cx="2952328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Kiadói tevékenység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3643306" y="571480"/>
            <a:ext cx="2952328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Hagyományos szolgáltatások</a:t>
            </a:r>
            <a:endParaRPr lang="hu-HU" dirty="0"/>
          </a:p>
        </p:txBody>
      </p:sp>
      <p:sp>
        <p:nvSpPr>
          <p:cNvPr id="18" name="Téglalap 17"/>
          <p:cNvSpPr/>
          <p:nvPr/>
        </p:nvSpPr>
        <p:spPr>
          <a:xfrm>
            <a:off x="5730246" y="4041068"/>
            <a:ext cx="29523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MTMT-adminisztráció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714348" y="3071810"/>
            <a:ext cx="4786346" cy="830997"/>
          </a:xfrm>
          <a:prstGeom prst="rect">
            <a:avLst/>
          </a:prstGeom>
          <a:solidFill>
            <a:schemeClr val="accent1"/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4800" dirty="0" smtClean="0"/>
              <a:t>Szolgáltatások</a:t>
            </a:r>
            <a:endParaRPr lang="hu-HU" sz="4800" dirty="0"/>
          </a:p>
        </p:txBody>
      </p:sp>
      <p:pic>
        <p:nvPicPr>
          <p:cNvPr id="21" name="Tartalom helye 3" descr="Fejléc96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Kép 5" descr="Lablec96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églalap 11"/>
          <p:cNvSpPr/>
          <p:nvPr/>
        </p:nvSpPr>
        <p:spPr>
          <a:xfrm>
            <a:off x="1357290" y="4286256"/>
            <a:ext cx="2952328" cy="157163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Digitális kompetencia-fejlesztő / Információ-keresési ismereteket nyújtó: adatbázis-használat, felnőtteknek </a:t>
            </a:r>
            <a:r>
              <a:rPr lang="hu-HU" dirty="0" err="1" smtClean="0"/>
              <a:t>használóképzés</a:t>
            </a:r>
            <a:endParaRPr lang="hu-HU" dirty="0"/>
          </a:p>
        </p:txBody>
      </p:sp>
      <p:sp>
        <p:nvSpPr>
          <p:cNvPr id="13" name="Téglalap 12"/>
          <p:cNvSpPr/>
          <p:nvPr/>
        </p:nvSpPr>
        <p:spPr>
          <a:xfrm>
            <a:off x="4786314" y="1285860"/>
            <a:ext cx="2952328" cy="99386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Könyvtárhasználati foglalkozások,</a:t>
            </a:r>
          </a:p>
          <a:p>
            <a:pPr algn="ctr"/>
            <a:r>
              <a:rPr lang="hu-HU" dirty="0" smtClean="0"/>
              <a:t>katalógushasználat</a:t>
            </a:r>
            <a:endParaRPr lang="hu-HU" dirty="0"/>
          </a:p>
        </p:txBody>
      </p:sp>
      <p:sp>
        <p:nvSpPr>
          <p:cNvPr id="14" name="Téglalap 13"/>
          <p:cNvSpPr/>
          <p:nvPr/>
        </p:nvSpPr>
        <p:spPr>
          <a:xfrm>
            <a:off x="5429256" y="3071810"/>
            <a:ext cx="3238080" cy="2714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Szervezett személyiségfejlesztő,</a:t>
            </a:r>
          </a:p>
          <a:p>
            <a:pPr algn="ctr"/>
            <a:r>
              <a:rPr lang="hu-HU" dirty="0" smtClean="0"/>
              <a:t>képességfejlesztő program: színházi, bábszínházi előadás, diavetítés, kézművesek, ringató típusú foglalkozások, interaktív bemutatók,  zenei programok, vetélkedők,</a:t>
            </a:r>
          </a:p>
          <a:p>
            <a:pPr algn="ctr"/>
            <a:r>
              <a:rPr lang="hu-HU" dirty="0" smtClean="0"/>
              <a:t>pályázatok</a:t>
            </a:r>
            <a:endParaRPr lang="hu-HU" dirty="0"/>
          </a:p>
        </p:txBody>
      </p:sp>
      <p:sp>
        <p:nvSpPr>
          <p:cNvPr id="17" name="Téglalap 16"/>
          <p:cNvSpPr/>
          <p:nvPr/>
        </p:nvSpPr>
        <p:spPr>
          <a:xfrm>
            <a:off x="1000100" y="357166"/>
            <a:ext cx="2952328" cy="214295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Olvasást és szövegértést fejlesztő program: könyvbemutató, írást igénylő pályázatok, író-olvasó találkozó, irodalmi vetélkedő, kreatív írás, </a:t>
            </a:r>
            <a:r>
              <a:rPr lang="hu-HU" dirty="0" err="1" smtClean="0"/>
              <a:t>biblioterápia</a:t>
            </a:r>
            <a:r>
              <a:rPr lang="hu-HU" dirty="0" smtClean="0"/>
              <a:t>, irodalmi előadás</a:t>
            </a:r>
            <a:endParaRPr lang="hu-HU" dirty="0"/>
          </a:p>
        </p:txBody>
      </p:sp>
      <p:sp>
        <p:nvSpPr>
          <p:cNvPr id="19" name="Téglalap 18"/>
          <p:cNvSpPr/>
          <p:nvPr/>
        </p:nvSpPr>
        <p:spPr>
          <a:xfrm>
            <a:off x="428596" y="3000372"/>
            <a:ext cx="4786346" cy="707886"/>
          </a:xfrm>
          <a:prstGeom prst="rect">
            <a:avLst/>
          </a:prstGeom>
          <a:solidFill>
            <a:srgbClr val="00B050"/>
          </a:solidFill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hu-HU" sz="4000" dirty="0" smtClean="0"/>
              <a:t>Könyvtári programok</a:t>
            </a:r>
            <a:endParaRPr lang="hu-HU" sz="4000" dirty="0"/>
          </a:p>
        </p:txBody>
      </p:sp>
      <p:pic>
        <p:nvPicPr>
          <p:cNvPr id="11" name="Tartalom helye 3" descr="Fejléc96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Kép 5" descr="Lablec96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Kép 14" descr="2017111716510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857364"/>
            <a:ext cx="3429024" cy="2282033"/>
          </a:xfrm>
          <a:prstGeom prst="rect">
            <a:avLst/>
          </a:prstGeom>
        </p:spPr>
      </p:pic>
      <p:pic>
        <p:nvPicPr>
          <p:cNvPr id="16" name="Kép 15" descr="201711171654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3929066"/>
            <a:ext cx="3429575" cy="2282400"/>
          </a:xfrm>
          <a:prstGeom prst="rect">
            <a:avLst/>
          </a:prstGeom>
        </p:spPr>
      </p:pic>
      <p:pic>
        <p:nvPicPr>
          <p:cNvPr id="17" name="Kép 16" descr="20171117171600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14810" y="1857364"/>
            <a:ext cx="3429575" cy="2282400"/>
          </a:xfrm>
          <a:prstGeom prst="rect">
            <a:avLst/>
          </a:prstGeom>
        </p:spPr>
      </p:pic>
      <p:pic>
        <p:nvPicPr>
          <p:cNvPr id="18" name="Kép 17" descr="20171117171731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286380" y="3929066"/>
            <a:ext cx="3429575" cy="2282400"/>
          </a:xfrm>
          <a:prstGeom prst="rect">
            <a:avLst/>
          </a:prstGeom>
        </p:spPr>
      </p:pic>
      <p:pic>
        <p:nvPicPr>
          <p:cNvPr id="11" name="Tartalom helye 3" descr="Fejléc96dpi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ím 1"/>
          <p:cNvSpPr txBox="1">
            <a:spLocks/>
          </p:cNvSpPr>
          <p:nvPr/>
        </p:nvSpPr>
        <p:spPr bwMode="auto">
          <a:xfrm>
            <a:off x="250825" y="188912"/>
            <a:ext cx="6643688" cy="882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hu-HU" sz="3200" b="1" dirty="0" err="1" smtClean="0">
                <a:latin typeface="+mj-lt"/>
                <a:ea typeface="+mj-ea"/>
                <a:cs typeface="+mj-cs"/>
              </a:rPr>
              <a:t>Könyvtár-statisztikai</a:t>
            </a:r>
            <a:r>
              <a:rPr lang="en-US" altLang="hu-HU" sz="3200" b="1" dirty="0" smtClean="0">
                <a:latin typeface="+mj-lt"/>
                <a:ea typeface="+mj-ea"/>
                <a:cs typeface="+mj-cs"/>
              </a:rPr>
              <a:t> workshop,</a:t>
            </a:r>
            <a:endParaRPr lang="hu-HU" altLang="hu-HU" sz="3200" b="1" dirty="0" smtClean="0">
              <a:latin typeface="+mj-lt"/>
              <a:ea typeface="+mj-ea"/>
              <a:cs typeface="+mj-cs"/>
            </a:endParaRPr>
          </a:p>
          <a:p>
            <a:pPr lvl="0"/>
            <a:r>
              <a:rPr lang="en-US" altLang="hu-HU" sz="3200" b="1" dirty="0" smtClean="0">
                <a:latin typeface="+mj-lt"/>
                <a:ea typeface="+mj-ea"/>
                <a:cs typeface="+mj-cs"/>
              </a:rPr>
              <a:t>2017. </a:t>
            </a:r>
            <a:r>
              <a:rPr lang="en-US" altLang="hu-HU" sz="3200" b="1" dirty="0" err="1" smtClean="0">
                <a:latin typeface="+mj-lt"/>
                <a:ea typeface="+mj-ea"/>
                <a:cs typeface="+mj-cs"/>
              </a:rPr>
              <a:t>november</a:t>
            </a:r>
            <a:r>
              <a:rPr lang="en-US" altLang="hu-HU" sz="3200" b="1" dirty="0" smtClean="0">
                <a:latin typeface="+mj-lt"/>
                <a:ea typeface="+mj-ea"/>
                <a:cs typeface="+mj-cs"/>
              </a:rPr>
              <a:t> 14–17.</a:t>
            </a:r>
            <a:endParaRPr kumimoji="0" lang="hu-HU" altLang="hu-HU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6643688" cy="576262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/>
              <a:t>A 2018-as kérdőív</a:t>
            </a:r>
            <a:endParaRPr lang="hu-HU" altLang="hu-HU" sz="3200" b="1" dirty="0" smtClean="0"/>
          </a:p>
        </p:txBody>
      </p:sp>
      <p:pic>
        <p:nvPicPr>
          <p:cNvPr id="3075" name="Tartalom helye 3" descr="Fejléc96dp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85750"/>
            <a:ext cx="1785938" cy="393700"/>
          </a:xfrm>
        </p:spPr>
      </p:pic>
      <p:pic>
        <p:nvPicPr>
          <p:cNvPr id="3076" name="Kép 5" descr="Lablec96dpi.jpg"/>
          <p:cNvPicPr>
            <a:picLocks noChangeAspect="1" noChangeArrowheads="1"/>
          </p:cNvPicPr>
          <p:nvPr/>
        </p:nvPicPr>
        <p:blipFill>
          <a:blip r:embed="rId3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1196975"/>
            <a:ext cx="82804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altLang="hu-HU" sz="2800" dirty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</a:rPr>
              <a:t>Változások:</a:t>
            </a:r>
          </a:p>
          <a:p>
            <a:pPr lvl="1">
              <a:buFontTx/>
              <a:buChar char="•"/>
            </a:pPr>
            <a:r>
              <a:rPr lang="hu-HU" altLang="hu-HU" sz="2800" dirty="0" smtClean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</a:rPr>
              <a:t>búcsúzók: szolgálandó közönség, </a:t>
            </a:r>
            <a:r>
              <a:rPr lang="hu-HU" altLang="hu-HU" sz="2800" dirty="0" err="1" smtClean="0">
                <a:latin typeface="Calibri" pitchFamily="34" charset="0"/>
              </a:rPr>
              <a:t>referenszkérdések</a:t>
            </a:r>
            <a:r>
              <a:rPr lang="hu-HU" altLang="hu-HU" sz="2800" dirty="0" smtClean="0">
                <a:latin typeface="Calibri" pitchFamily="34" charset="0"/>
              </a:rPr>
              <a:t>, szép- és szakirodalom életkor szerint</a:t>
            </a:r>
          </a:p>
          <a:p>
            <a:pPr lvl="1">
              <a:buFontTx/>
              <a:buChar char="•"/>
            </a:pPr>
            <a:r>
              <a:rPr lang="hu-HU" altLang="hu-HU" sz="2800" dirty="0" smtClean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</a:rPr>
              <a:t>frissülők: mobileszközök, folyóiratok hordozó szerint</a:t>
            </a:r>
          </a:p>
          <a:p>
            <a:pPr lvl="1">
              <a:buFontTx/>
              <a:buChar char="•"/>
            </a:pPr>
            <a:r>
              <a:rPr lang="hu-HU" altLang="hu-HU" sz="2800" dirty="0" smtClean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</a:rPr>
              <a:t>újdonságok: használók életkor szerint, közösségi szolgálat, (</a:t>
            </a:r>
            <a:r>
              <a:rPr lang="hu-HU" altLang="hu-HU" sz="2800" dirty="0" err="1" smtClean="0">
                <a:latin typeface="Calibri" pitchFamily="34" charset="0"/>
              </a:rPr>
              <a:t>repozitóriumok</a:t>
            </a:r>
            <a:r>
              <a:rPr lang="hu-HU" altLang="hu-HU" sz="2800" dirty="0" smtClean="0">
                <a:latin typeface="Calibri" pitchFamily="34" charset="0"/>
              </a:rPr>
              <a:t>), (kutatástámogatás és kutatási tevékenység), feldolgozás, állományvédelem, akadálymentes használat</a:t>
            </a:r>
            <a:endParaRPr lang="hu-HU" altLang="hu-HU" sz="2800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altLang="hu-HU" sz="2800" dirty="0" smtClean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</a:rPr>
              <a:t>E</a:t>
            </a:r>
            <a:r>
              <a:rPr lang="hu-HU" altLang="hu-HU" sz="2800" dirty="0" smtClean="0">
                <a:latin typeface="Calibri" pitchFamily="34" charset="0"/>
              </a:rPr>
              <a:t>gyelőre csak a </a:t>
            </a:r>
            <a:r>
              <a:rPr lang="hu-HU" altLang="hu-HU" sz="2800" dirty="0" smtClean="0">
                <a:latin typeface="Calibri" pitchFamily="34" charset="0"/>
                <a:hlinkClick r:id="rId4"/>
              </a:rPr>
              <a:t>Könyvtári Intézet honlapján</a:t>
            </a:r>
            <a:r>
              <a:rPr lang="hu-HU" altLang="hu-HU" sz="2800" dirty="0" smtClean="0">
                <a:latin typeface="Calibri" pitchFamily="34" charset="0"/>
              </a:rPr>
              <a:t> érhető el</a:t>
            </a:r>
            <a:endParaRPr lang="hu-HU" altLang="hu-HU" sz="2800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Kép 5" descr="Lablec96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églalap 1"/>
          <p:cNvSpPr/>
          <p:nvPr/>
        </p:nvSpPr>
        <p:spPr>
          <a:xfrm>
            <a:off x="2483768" y="1556792"/>
            <a:ext cx="1922512" cy="192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A muzeális állományokra vonatkozó kérdéssor véglegesítése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500700" y="1556792"/>
            <a:ext cx="1871499" cy="1924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A tartalmi és az adatbázis-fejlesztés összhangba hozása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83768" y="3573016"/>
            <a:ext cx="19225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Könyvtár-statisztikai munkacsoport működtetése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499991" y="3573016"/>
            <a:ext cx="1872207" cy="18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Folyamatos frissítés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12" name="Tartalom helye 3" descr="Fejléc96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Cím 1"/>
          <p:cNvSpPr txBox="1">
            <a:spLocks/>
          </p:cNvSpPr>
          <p:nvPr/>
        </p:nvSpPr>
        <p:spPr bwMode="auto">
          <a:xfrm>
            <a:off x="250825" y="188913"/>
            <a:ext cx="6643688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További teendőink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ím 1"/>
          <p:cNvSpPr>
            <a:spLocks noGrp="1"/>
          </p:cNvSpPr>
          <p:nvPr>
            <p:ph type="ctrTitle" idx="4294967295"/>
          </p:nvPr>
        </p:nvSpPr>
        <p:spPr>
          <a:xfrm>
            <a:off x="642938" y="2286000"/>
            <a:ext cx="7772400" cy="1071563"/>
          </a:xfrm>
        </p:spPr>
        <p:txBody>
          <a:bodyPr/>
          <a:lstStyle/>
          <a:p>
            <a:pPr eaLnBrk="1" hangingPunct="1"/>
            <a:r>
              <a:rPr lang="hu-HU" altLang="hu-HU" smtClean="0"/>
              <a:t>Köszönöm a figyelmet!</a:t>
            </a:r>
          </a:p>
        </p:txBody>
      </p:sp>
      <p:sp>
        <p:nvSpPr>
          <p:cNvPr id="11267" name="Alcím 2"/>
          <p:cNvSpPr>
            <a:spLocks noGrp="1"/>
          </p:cNvSpPr>
          <p:nvPr>
            <p:ph type="subTitle" idx="4294967295"/>
          </p:nvPr>
        </p:nvSpPr>
        <p:spPr>
          <a:xfrm>
            <a:off x="6643688" y="4143375"/>
            <a:ext cx="2087562" cy="376238"/>
          </a:xfrm>
        </p:spPr>
        <p:txBody>
          <a:bodyPr/>
          <a:lstStyle/>
          <a:p>
            <a:pPr marL="0" indent="0" algn="ctr" eaLnBrk="1" hangingPunct="1">
              <a:buFont typeface="Arial" charset="0"/>
              <a:buNone/>
            </a:pPr>
            <a:r>
              <a:rPr lang="hu-HU" altLang="hu-HU" sz="1800" smtClean="0">
                <a:solidFill>
                  <a:srgbClr val="898989"/>
                </a:solidFill>
              </a:rPr>
              <a:t>david.rozsa@ksh.hu</a:t>
            </a:r>
          </a:p>
        </p:txBody>
      </p:sp>
      <p:pic>
        <p:nvPicPr>
          <p:cNvPr id="11268" name="Kép 4" descr="Lablec96dpi.jpg"/>
          <p:cNvPicPr>
            <a:picLocks noChangeAspect="1" noChangeArrowheads="1"/>
          </p:cNvPicPr>
          <p:nvPr/>
        </p:nvPicPr>
        <p:blipFill>
          <a:blip r:embed="rId2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églalap 6"/>
          <p:cNvSpPr>
            <a:spLocks noChangeArrowheads="1"/>
          </p:cNvSpPr>
          <p:nvPr/>
        </p:nvSpPr>
        <p:spPr bwMode="auto">
          <a:xfrm>
            <a:off x="7072313" y="3714750"/>
            <a:ext cx="1714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altLang="hu-HU" sz="2400">
                <a:latin typeface="Calibri" pitchFamily="34" charset="0"/>
              </a:rPr>
              <a:t>Rózsa Dávid</a:t>
            </a:r>
          </a:p>
        </p:txBody>
      </p:sp>
      <p:pic>
        <p:nvPicPr>
          <p:cNvPr id="11270" name="Tartalom helye 3" descr="Fejléc96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6643688" cy="576262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/>
              <a:t>Előzmények</a:t>
            </a:r>
          </a:p>
        </p:txBody>
      </p:sp>
      <p:pic>
        <p:nvPicPr>
          <p:cNvPr id="3075" name="Tartalom helye 3" descr="Fejléc96dp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85750"/>
            <a:ext cx="1785938" cy="393700"/>
          </a:xfrm>
        </p:spPr>
      </p:pic>
      <p:pic>
        <p:nvPicPr>
          <p:cNvPr id="3076" name="Kép 5" descr="Lablec96dpi.jpg"/>
          <p:cNvPicPr>
            <a:picLocks noChangeAspect="1" noChangeArrowheads="1"/>
          </p:cNvPicPr>
          <p:nvPr/>
        </p:nvPicPr>
        <p:blipFill>
          <a:blip r:embed="rId3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1196975"/>
            <a:ext cx="82804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altLang="hu-HU" sz="2800" dirty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</a:rPr>
              <a:t>A</a:t>
            </a:r>
            <a:r>
              <a:rPr lang="hu-HU" altLang="hu-HU" sz="2800" dirty="0" smtClean="0">
                <a:latin typeface="Calibri" pitchFamily="34" charset="0"/>
              </a:rPr>
              <a:t>z </a:t>
            </a:r>
            <a:r>
              <a:rPr lang="hu-HU" altLang="hu-HU" sz="2800" dirty="0" smtClean="0">
                <a:latin typeface="Calibri" pitchFamily="34" charset="0"/>
              </a:rPr>
              <a:t>első adatfelvételek 1865-től Nyugat-Európában, majd az Egyesült Államokban</a:t>
            </a:r>
          </a:p>
          <a:p>
            <a:pPr>
              <a:buFontTx/>
              <a:buChar char="•"/>
            </a:pPr>
            <a:r>
              <a:rPr lang="hu-HU" altLang="hu-HU" sz="2800" dirty="0" smtClean="0">
                <a:latin typeface="Calibri" pitchFamily="34" charset="0"/>
              </a:rPr>
              <a:t> VI. Nemzetközi Statisztikai Kongresszus (Firenze, 1867)</a:t>
            </a:r>
            <a:endParaRPr lang="hu-HU" altLang="hu-HU" sz="28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altLang="hu-HU" sz="2800" dirty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</a:rPr>
              <a:t>György Aladár: </a:t>
            </a:r>
            <a:r>
              <a:rPr lang="hu-HU" altLang="hu-HU" sz="2800" i="1" dirty="0" smtClean="0">
                <a:latin typeface="Calibri" pitchFamily="34" charset="0"/>
              </a:rPr>
              <a:t>Magyarország köz- és magánkönyvtárai 1885-ben </a:t>
            </a:r>
            <a:r>
              <a:rPr lang="hu-HU" altLang="hu-HU" sz="2800" dirty="0" smtClean="0">
                <a:latin typeface="Calibri" pitchFamily="34" charset="0"/>
              </a:rPr>
              <a:t>(1886–1887)</a:t>
            </a:r>
            <a:endParaRPr lang="hu-HU" altLang="hu-HU" sz="2800" i="1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6643688" cy="576262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/>
              <a:t>Nemzetközi környezet</a:t>
            </a:r>
          </a:p>
        </p:txBody>
      </p:sp>
      <p:pic>
        <p:nvPicPr>
          <p:cNvPr id="3075" name="Tartalom helye 3" descr="Fejléc96dp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85750"/>
            <a:ext cx="1785938" cy="393700"/>
          </a:xfrm>
        </p:spPr>
      </p:pic>
      <p:pic>
        <p:nvPicPr>
          <p:cNvPr id="3076" name="Kép 5" descr="Lablec96dpi.jpg"/>
          <p:cNvPicPr>
            <a:picLocks noChangeAspect="1" noChangeArrowheads="1"/>
          </p:cNvPicPr>
          <p:nvPr/>
        </p:nvPicPr>
        <p:blipFill>
          <a:blip r:embed="rId3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1196975"/>
            <a:ext cx="828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altLang="hu-HU" sz="2800" i="1" dirty="0" smtClean="0">
                <a:latin typeface="Calibri" pitchFamily="34" charset="0"/>
                <a:hlinkClick r:id="rId4"/>
              </a:rPr>
              <a:t> IFLA </a:t>
            </a:r>
            <a:r>
              <a:rPr lang="hu-HU" altLang="hu-HU" sz="2800" i="1" dirty="0" err="1" smtClean="0">
                <a:latin typeface="Calibri" pitchFamily="34" charset="0"/>
                <a:hlinkClick r:id="rId4"/>
              </a:rPr>
              <a:t>Library</a:t>
            </a:r>
            <a:r>
              <a:rPr lang="hu-HU" altLang="hu-HU" sz="2800" i="1" dirty="0" smtClean="0">
                <a:latin typeface="Calibri" pitchFamily="34" charset="0"/>
                <a:hlinkClick r:id="rId4"/>
              </a:rPr>
              <a:t> </a:t>
            </a:r>
            <a:r>
              <a:rPr lang="hu-HU" altLang="hu-HU" sz="2800" i="1" dirty="0" err="1" smtClean="0">
                <a:latin typeface="Calibri" pitchFamily="34" charset="0"/>
                <a:hlinkClick r:id="rId4"/>
              </a:rPr>
              <a:t>Statistics</a:t>
            </a:r>
            <a:r>
              <a:rPr lang="hu-HU" altLang="hu-HU" sz="2800" i="1" dirty="0" smtClean="0">
                <a:latin typeface="Calibri" pitchFamily="34" charset="0"/>
                <a:hlinkClick r:id="rId4"/>
              </a:rPr>
              <a:t> </a:t>
            </a:r>
            <a:r>
              <a:rPr lang="hu-HU" altLang="hu-HU" sz="2800" i="1" dirty="0" err="1" smtClean="0">
                <a:latin typeface="Calibri" pitchFamily="34" charset="0"/>
                <a:hlinkClick r:id="rId4"/>
              </a:rPr>
              <a:t>Manifesto</a:t>
            </a:r>
            <a:r>
              <a:rPr lang="hu-HU" altLang="hu-HU" sz="2800" dirty="0" smtClean="0">
                <a:latin typeface="Calibri" pitchFamily="34" charset="0"/>
              </a:rPr>
              <a:t> (2010)</a:t>
            </a:r>
          </a:p>
          <a:p>
            <a:pPr>
              <a:buFontTx/>
              <a:buChar char="•"/>
            </a:pPr>
            <a:r>
              <a:rPr lang="hu-HU" altLang="hu-HU" sz="2800" i="1" dirty="0" smtClean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  <a:hlinkClick r:id="rId5"/>
              </a:rPr>
              <a:t>IFLA </a:t>
            </a:r>
            <a:r>
              <a:rPr lang="hu-HU" altLang="hu-HU" sz="2800" dirty="0" err="1" smtClean="0">
                <a:latin typeface="Calibri" pitchFamily="34" charset="0"/>
                <a:hlinkClick r:id="rId5"/>
              </a:rPr>
              <a:t>Statistics</a:t>
            </a:r>
            <a:r>
              <a:rPr lang="hu-HU" altLang="hu-HU" sz="2800" dirty="0" smtClean="0">
                <a:latin typeface="Calibri" pitchFamily="34" charset="0"/>
                <a:hlinkClick r:id="rId5"/>
              </a:rPr>
              <a:t> and </a:t>
            </a:r>
            <a:r>
              <a:rPr lang="hu-HU" altLang="hu-HU" sz="2800" dirty="0" err="1" smtClean="0">
                <a:latin typeface="Calibri" pitchFamily="34" charset="0"/>
                <a:hlinkClick r:id="rId5"/>
              </a:rPr>
              <a:t>Evaluation</a:t>
            </a:r>
            <a:r>
              <a:rPr lang="hu-HU" altLang="hu-HU" sz="2800" dirty="0" smtClean="0">
                <a:latin typeface="Calibri" pitchFamily="34" charset="0"/>
                <a:hlinkClick r:id="rId5"/>
              </a:rPr>
              <a:t> </a:t>
            </a:r>
            <a:r>
              <a:rPr lang="hu-HU" altLang="hu-HU" sz="2800" dirty="0" err="1" smtClean="0">
                <a:latin typeface="Calibri" pitchFamily="34" charset="0"/>
                <a:hlinkClick r:id="rId5"/>
              </a:rPr>
              <a:t>Section</a:t>
            </a:r>
            <a:endParaRPr lang="hu-HU" altLang="hu-HU" sz="2800" dirty="0" smtClean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altLang="hu-HU" sz="2800" dirty="0" smtClean="0">
                <a:latin typeface="Calibri" pitchFamily="34" charset="0"/>
              </a:rPr>
              <a:t> ISO 2789:2013 </a:t>
            </a:r>
            <a:r>
              <a:rPr lang="hu-HU" altLang="hu-HU" sz="2800" dirty="0" err="1" smtClean="0">
                <a:latin typeface="Calibri" pitchFamily="34" charset="0"/>
              </a:rPr>
              <a:t>Information</a:t>
            </a:r>
            <a:r>
              <a:rPr lang="hu-HU" altLang="hu-HU" sz="2800" dirty="0" smtClean="0">
                <a:latin typeface="Calibri" pitchFamily="34" charset="0"/>
              </a:rPr>
              <a:t> and </a:t>
            </a:r>
            <a:r>
              <a:rPr lang="hu-HU" altLang="hu-HU" sz="2800" dirty="0" err="1" smtClean="0">
                <a:latin typeface="Calibri" pitchFamily="34" charset="0"/>
              </a:rPr>
              <a:t>documentation</a:t>
            </a:r>
            <a:r>
              <a:rPr lang="hu-HU" altLang="hu-HU" sz="2800" dirty="0" smtClean="0">
                <a:latin typeface="Calibri" pitchFamily="34" charset="0"/>
              </a:rPr>
              <a:t> – International </a:t>
            </a:r>
            <a:r>
              <a:rPr lang="hu-HU" altLang="hu-HU" sz="2800" dirty="0" err="1" smtClean="0">
                <a:latin typeface="Calibri" pitchFamily="34" charset="0"/>
              </a:rPr>
              <a:t>library</a:t>
            </a:r>
            <a:r>
              <a:rPr lang="hu-HU" altLang="hu-HU" sz="2800" dirty="0" smtClean="0">
                <a:latin typeface="Calibri" pitchFamily="34" charset="0"/>
              </a:rPr>
              <a:t> </a:t>
            </a:r>
            <a:r>
              <a:rPr lang="hu-HU" altLang="hu-HU" sz="2800" dirty="0" err="1" smtClean="0">
                <a:latin typeface="Calibri" pitchFamily="34" charset="0"/>
              </a:rPr>
              <a:t>statistics</a:t>
            </a:r>
            <a:endParaRPr lang="hu-HU" altLang="hu-H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6643688" cy="576262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/>
              <a:t>Jogszabályi környezet</a:t>
            </a:r>
          </a:p>
        </p:txBody>
      </p:sp>
      <p:pic>
        <p:nvPicPr>
          <p:cNvPr id="3075" name="Tartalom helye 3" descr="Fejléc96dp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85750"/>
            <a:ext cx="1785938" cy="393700"/>
          </a:xfrm>
        </p:spPr>
      </p:pic>
      <p:pic>
        <p:nvPicPr>
          <p:cNvPr id="3076" name="Kép 5" descr="Lablec96dpi.jpg"/>
          <p:cNvPicPr>
            <a:picLocks noChangeAspect="1" noChangeArrowheads="1"/>
          </p:cNvPicPr>
          <p:nvPr/>
        </p:nvPicPr>
        <p:blipFill>
          <a:blip r:embed="rId3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323850" y="1196975"/>
            <a:ext cx="8280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hu-HU" altLang="hu-HU" sz="2800" dirty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  <a:hlinkClick r:id="rId4"/>
              </a:rPr>
              <a:t>2016. évi CLV. törvény a hivatalos statisztikáról</a:t>
            </a:r>
            <a:endParaRPr lang="hu-HU" altLang="hu-HU" sz="2800" dirty="0">
              <a:latin typeface="Calibri" pitchFamily="34" charset="0"/>
            </a:endParaRPr>
          </a:p>
          <a:p>
            <a:pPr>
              <a:buFontTx/>
              <a:buChar char="•"/>
            </a:pPr>
            <a:r>
              <a:rPr lang="hu-HU" altLang="hu-HU" sz="2800" dirty="0">
                <a:latin typeface="Calibri" pitchFamily="34" charset="0"/>
              </a:rPr>
              <a:t> </a:t>
            </a:r>
            <a:r>
              <a:rPr lang="hu-HU" altLang="hu-HU" sz="2800" dirty="0" smtClean="0">
                <a:latin typeface="Calibri" pitchFamily="34" charset="0"/>
                <a:hlinkClick r:id="rId5"/>
              </a:rPr>
              <a:t>388/2017. (XII. 13.) Korm. rendelet az Országos Statisztikai Adatfelvételi Program kötelező adatszolgáltatásairól</a:t>
            </a:r>
            <a:endParaRPr lang="hu-HU" altLang="hu-HU" sz="28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Kép 5" descr="Lablec96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028950"/>
            <a:ext cx="60007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323528" y="1147157"/>
            <a:ext cx="2952328" cy="50405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1438 </a:t>
            </a:r>
            <a:r>
              <a:rPr lang="hu-HU" dirty="0" smtClean="0"/>
              <a:t>– </a:t>
            </a:r>
            <a:r>
              <a:rPr lang="hu-HU" dirty="0"/>
              <a:t>Közművelődés</a:t>
            </a:r>
          </a:p>
        </p:txBody>
      </p:sp>
      <p:sp>
        <p:nvSpPr>
          <p:cNvPr id="10" name="Téglalap 9"/>
          <p:cNvSpPr/>
          <p:nvPr/>
        </p:nvSpPr>
        <p:spPr>
          <a:xfrm>
            <a:off x="4429124" y="1643050"/>
            <a:ext cx="2952328" cy="504056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1446 </a:t>
            </a:r>
            <a:r>
              <a:rPr lang="hu-HU" dirty="0" smtClean="0"/>
              <a:t>– </a:t>
            </a:r>
            <a:r>
              <a:rPr lang="hu-HU" dirty="0"/>
              <a:t>Levéltárak</a:t>
            </a:r>
          </a:p>
        </p:txBody>
      </p:sp>
      <p:sp>
        <p:nvSpPr>
          <p:cNvPr id="11" name="Téglalap 10"/>
          <p:cNvSpPr/>
          <p:nvPr/>
        </p:nvSpPr>
        <p:spPr>
          <a:xfrm>
            <a:off x="327852" y="5157192"/>
            <a:ext cx="2952328" cy="50405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1441 </a:t>
            </a:r>
            <a:r>
              <a:rPr lang="hu-HU" dirty="0" smtClean="0"/>
              <a:t>– </a:t>
            </a:r>
            <a:r>
              <a:rPr lang="hu-HU" dirty="0"/>
              <a:t>Állatkertek</a:t>
            </a:r>
          </a:p>
        </p:txBody>
      </p:sp>
      <p:sp>
        <p:nvSpPr>
          <p:cNvPr id="12" name="Téglalap 11"/>
          <p:cNvSpPr/>
          <p:nvPr/>
        </p:nvSpPr>
        <p:spPr>
          <a:xfrm>
            <a:off x="4086464" y="5661554"/>
            <a:ext cx="2952328" cy="504056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1445 </a:t>
            </a:r>
            <a:r>
              <a:rPr lang="hu-HU" dirty="0" smtClean="0"/>
              <a:t>– </a:t>
            </a:r>
            <a:r>
              <a:rPr lang="hu-HU" dirty="0"/>
              <a:t>Kiállítások</a:t>
            </a:r>
          </a:p>
        </p:txBody>
      </p:sp>
      <p:sp>
        <p:nvSpPr>
          <p:cNvPr id="13" name="Téglalap 12"/>
          <p:cNvSpPr/>
          <p:nvPr/>
        </p:nvSpPr>
        <p:spPr>
          <a:xfrm>
            <a:off x="2051720" y="4221088"/>
            <a:ext cx="2952328" cy="50405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1447 </a:t>
            </a:r>
            <a:r>
              <a:rPr lang="hu-HU" dirty="0" smtClean="0"/>
              <a:t>– </a:t>
            </a:r>
            <a:r>
              <a:rPr lang="hu-HU" dirty="0"/>
              <a:t>Színházak</a:t>
            </a:r>
          </a:p>
        </p:txBody>
      </p:sp>
      <p:sp>
        <p:nvSpPr>
          <p:cNvPr id="14" name="Téglalap 13"/>
          <p:cNvSpPr/>
          <p:nvPr/>
        </p:nvSpPr>
        <p:spPr>
          <a:xfrm>
            <a:off x="724959" y="2276872"/>
            <a:ext cx="2952328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1451 </a:t>
            </a:r>
            <a:r>
              <a:rPr lang="hu-HU" dirty="0" smtClean="0"/>
              <a:t>– </a:t>
            </a:r>
            <a:r>
              <a:rPr lang="hu-HU" dirty="0"/>
              <a:t>Hangversenyek</a:t>
            </a:r>
          </a:p>
        </p:txBody>
      </p:sp>
      <p:sp>
        <p:nvSpPr>
          <p:cNvPr id="15" name="Téglalap 14"/>
          <p:cNvSpPr/>
          <p:nvPr/>
        </p:nvSpPr>
        <p:spPr>
          <a:xfrm>
            <a:off x="5220072" y="4897642"/>
            <a:ext cx="2952328" cy="504056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1444 </a:t>
            </a:r>
            <a:r>
              <a:rPr lang="hu-HU" dirty="0" smtClean="0"/>
              <a:t>– </a:t>
            </a:r>
            <a:r>
              <a:rPr lang="hu-HU" dirty="0"/>
              <a:t>Muzeális intézmények</a:t>
            </a:r>
          </a:p>
        </p:txBody>
      </p:sp>
      <p:sp>
        <p:nvSpPr>
          <p:cNvPr id="16" name="Téglalap 15"/>
          <p:cNvSpPr/>
          <p:nvPr/>
        </p:nvSpPr>
        <p:spPr>
          <a:xfrm>
            <a:off x="5699296" y="2348880"/>
            <a:ext cx="2952328" cy="50405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1442 </a:t>
            </a:r>
            <a:r>
              <a:rPr lang="hu-HU" dirty="0" smtClean="0"/>
              <a:t>– </a:t>
            </a:r>
            <a:r>
              <a:rPr lang="hu-HU" dirty="0"/>
              <a:t>Könyvtárak</a:t>
            </a:r>
          </a:p>
        </p:txBody>
      </p:sp>
      <p:sp>
        <p:nvSpPr>
          <p:cNvPr id="17" name="Téglalap 16"/>
          <p:cNvSpPr/>
          <p:nvPr/>
        </p:nvSpPr>
        <p:spPr>
          <a:xfrm>
            <a:off x="4143372" y="928670"/>
            <a:ext cx="2952328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1449 </a:t>
            </a:r>
            <a:r>
              <a:rPr lang="hu-HU" dirty="0" smtClean="0"/>
              <a:t>– </a:t>
            </a:r>
            <a:r>
              <a:rPr lang="hu-HU" dirty="0"/>
              <a:t>Szabadtéri játékok</a:t>
            </a:r>
          </a:p>
        </p:txBody>
      </p:sp>
      <p:sp>
        <p:nvSpPr>
          <p:cNvPr id="18" name="Téglalap 17"/>
          <p:cNvSpPr/>
          <p:nvPr/>
        </p:nvSpPr>
        <p:spPr>
          <a:xfrm>
            <a:off x="5730246" y="4041068"/>
            <a:ext cx="2952328" cy="504056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2179 </a:t>
            </a:r>
            <a:r>
              <a:rPr lang="hu-HU" dirty="0" smtClean="0"/>
              <a:t>– </a:t>
            </a:r>
            <a:r>
              <a:rPr lang="hu-HU" dirty="0"/>
              <a:t>Táncegyüttesek</a:t>
            </a:r>
          </a:p>
        </p:txBody>
      </p:sp>
      <p:pic>
        <p:nvPicPr>
          <p:cNvPr id="21" name="Tartalom helye 3" descr="Fejléc96dp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6643688" cy="576262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/>
              <a:t>Közös fejezetek a kérdőívekben</a:t>
            </a:r>
          </a:p>
        </p:txBody>
      </p:sp>
      <p:pic>
        <p:nvPicPr>
          <p:cNvPr id="3075" name="Tartalom helye 3" descr="Fejléc96dp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85750"/>
            <a:ext cx="1785938" cy="393700"/>
          </a:xfrm>
        </p:spPr>
      </p:pic>
      <p:pic>
        <p:nvPicPr>
          <p:cNvPr id="3076" name="Kép 5" descr="Lablec96dpi.jpg"/>
          <p:cNvPicPr>
            <a:picLocks noChangeAspect="1" noChangeArrowheads="1"/>
          </p:cNvPicPr>
          <p:nvPr/>
        </p:nvPicPr>
        <p:blipFill>
          <a:blip r:embed="rId3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églalap 5"/>
          <p:cNvSpPr/>
          <p:nvPr/>
        </p:nvSpPr>
        <p:spPr>
          <a:xfrm>
            <a:off x="4500700" y="1789939"/>
            <a:ext cx="1871499" cy="1924813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chemeClr val="tx1"/>
                </a:solidFill>
              </a:rPr>
              <a:t>E</a:t>
            </a:r>
            <a:r>
              <a:rPr lang="hu-HU" b="1" dirty="0" smtClean="0">
                <a:solidFill>
                  <a:schemeClr val="tx1"/>
                </a:solidFill>
              </a:rPr>
              <a:t>gyéb pénzügyi adatok (büfé, ruhatár, vásár)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483768" y="3843378"/>
            <a:ext cx="1922512" cy="1800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Informatikai ellátottság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499991" y="3843378"/>
            <a:ext cx="1872207" cy="18002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Munkaügyi és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létszámadatok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2483768" y="1789939"/>
            <a:ext cx="1922512" cy="19248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Pénzügyi adatok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Kép 5" descr="Lablec96dp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églalap 2"/>
          <p:cNvSpPr/>
          <p:nvPr/>
        </p:nvSpPr>
        <p:spPr>
          <a:xfrm>
            <a:off x="2571736" y="642918"/>
            <a:ext cx="2376264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Problémák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755576" y="1988840"/>
            <a:ext cx="3096344" cy="230425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Különböző könyvtártípusok: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Nemzeti könyvtár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Szakkönyvtár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Közkönyvtár</a:t>
            </a:r>
          </a:p>
          <a:p>
            <a:pPr algn="ctr"/>
            <a:r>
              <a:rPr lang="hu-HU" b="1" dirty="0" smtClean="0">
                <a:solidFill>
                  <a:schemeClr val="tx1"/>
                </a:solidFill>
              </a:rPr>
              <a:t>(Iskolai könyvtár)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6" name="Jobbra nyíl 5"/>
          <p:cNvSpPr/>
          <p:nvPr/>
        </p:nvSpPr>
        <p:spPr>
          <a:xfrm>
            <a:off x="4269779" y="2276872"/>
            <a:ext cx="1080120" cy="61206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Téglalap 7"/>
          <p:cNvSpPr/>
          <p:nvPr/>
        </p:nvSpPr>
        <p:spPr>
          <a:xfrm>
            <a:off x="5652120" y="1988840"/>
            <a:ext cx="1871936" cy="13573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Eltérő értelmezések, kitöltési módok</a:t>
            </a:r>
            <a:endParaRPr lang="hu-HU" b="1" dirty="0"/>
          </a:p>
        </p:txBody>
      </p:sp>
      <p:sp>
        <p:nvSpPr>
          <p:cNvPr id="9" name="Lefelé nyíl 8"/>
          <p:cNvSpPr/>
          <p:nvPr/>
        </p:nvSpPr>
        <p:spPr>
          <a:xfrm>
            <a:off x="6293571" y="3573016"/>
            <a:ext cx="589034" cy="978408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églalap 9"/>
          <p:cNvSpPr/>
          <p:nvPr/>
        </p:nvSpPr>
        <p:spPr>
          <a:xfrm>
            <a:off x="1979712" y="4941168"/>
            <a:ext cx="5328592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Nem összehasonlítható adatok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26482" y="91480"/>
            <a:ext cx="2285278" cy="1177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Könyvtárak szerepének megváltozása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09213" y="4726868"/>
            <a:ext cx="1656184" cy="1343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Nem mérhető adatokat kérdez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5072066" y="357166"/>
            <a:ext cx="1310333" cy="12477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Nem releváns adatokat kérdez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7343775" y="3573016"/>
            <a:ext cx="1584448" cy="1247787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Nem értelmezhető adatokat kérdez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20" name="Tartalom helye 3" descr="Fejléc96dp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285750"/>
            <a:ext cx="178593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25942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6643688" cy="576262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/>
              <a:t>Lehetőségeink</a:t>
            </a:r>
          </a:p>
        </p:txBody>
      </p:sp>
      <p:pic>
        <p:nvPicPr>
          <p:cNvPr id="3075" name="Tartalom helye 3" descr="Fejléc96dp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85750"/>
            <a:ext cx="1785938" cy="393700"/>
          </a:xfrm>
        </p:spPr>
      </p:pic>
      <p:pic>
        <p:nvPicPr>
          <p:cNvPr id="3076" name="Kép 5" descr="Lablec96dpi.jpg"/>
          <p:cNvPicPr>
            <a:picLocks noChangeAspect="1" noChangeArrowheads="1"/>
          </p:cNvPicPr>
          <p:nvPr/>
        </p:nvPicPr>
        <p:blipFill>
          <a:blip r:embed="rId3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églalap 9"/>
          <p:cNvSpPr/>
          <p:nvPr/>
        </p:nvSpPr>
        <p:spPr>
          <a:xfrm>
            <a:off x="736444" y="1772816"/>
            <a:ext cx="3024336" cy="4572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Információgyűjtés 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4562053" y="2706688"/>
            <a:ext cx="3024336" cy="4572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Előadások a témáról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736444" y="3789040"/>
            <a:ext cx="3187484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Szakmai javaslatok kidolgozása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4562053" y="4725144"/>
            <a:ext cx="3105572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Módosítási javaslat elkészítése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ím 1"/>
          <p:cNvSpPr>
            <a:spLocks noGrp="1"/>
          </p:cNvSpPr>
          <p:nvPr>
            <p:ph type="title" idx="4294967295"/>
          </p:nvPr>
        </p:nvSpPr>
        <p:spPr>
          <a:xfrm>
            <a:off x="250825" y="188913"/>
            <a:ext cx="6643688" cy="576262"/>
          </a:xfrm>
        </p:spPr>
        <p:txBody>
          <a:bodyPr/>
          <a:lstStyle/>
          <a:p>
            <a:pPr algn="l" eaLnBrk="1" hangingPunct="1"/>
            <a:r>
              <a:rPr lang="hu-HU" altLang="hu-HU" sz="3200" b="1" dirty="0" smtClean="0"/>
              <a:t>Elvárások</a:t>
            </a:r>
          </a:p>
        </p:txBody>
      </p:sp>
      <p:pic>
        <p:nvPicPr>
          <p:cNvPr id="3075" name="Tartalom helye 3" descr="Fejléc96dpi.jpg"/>
          <p:cNvPicPr>
            <a:picLocks noGrp="1" noChangeAspect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0" y="285750"/>
            <a:ext cx="1785938" cy="393700"/>
          </a:xfrm>
        </p:spPr>
      </p:pic>
      <p:pic>
        <p:nvPicPr>
          <p:cNvPr id="3076" name="Kép 5" descr="Lablec96dpi.jpg"/>
          <p:cNvPicPr>
            <a:picLocks noChangeAspect="1" noChangeArrowheads="1"/>
          </p:cNvPicPr>
          <p:nvPr/>
        </p:nvPicPr>
        <p:blipFill>
          <a:blip r:embed="rId3"/>
          <a:srcRect t="48485"/>
          <a:stretch>
            <a:fillRect/>
          </a:stretch>
        </p:blipFill>
        <p:spPr bwMode="auto">
          <a:xfrm>
            <a:off x="0" y="6338888"/>
            <a:ext cx="914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églalap 8"/>
          <p:cNvSpPr/>
          <p:nvPr/>
        </p:nvSpPr>
        <p:spPr>
          <a:xfrm>
            <a:off x="736444" y="1428736"/>
            <a:ext cx="3024336" cy="584614"/>
          </a:xfrm>
          <a:prstGeom prst="rect">
            <a:avLst/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Nemzetközi összehasonlíthatóság 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4562053" y="2500306"/>
            <a:ext cx="3024336" cy="4572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Egyidejűség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736444" y="3429000"/>
            <a:ext cx="3187484" cy="457200"/>
          </a:xfrm>
          <a:prstGeom prst="rect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Szolgáltatásközpontúság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4562053" y="4357694"/>
            <a:ext cx="3105572" cy="56124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Az adatszolgáltatói terhek csökkentése</a:t>
            </a:r>
            <a:endParaRPr lang="hu-HU" b="1" dirty="0">
              <a:solidFill>
                <a:schemeClr val="tx1"/>
              </a:solidFill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714348" y="5286388"/>
            <a:ext cx="3024336" cy="584614"/>
          </a:xfrm>
          <a:prstGeom prst="rect">
            <a:avLst/>
          </a:prstGeom>
          <a:solidFill>
            <a:srgbClr val="FFC000"/>
          </a:solidFill>
          <a:ln>
            <a:solidFill>
              <a:srgbClr val="0070C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Esztétikus felület, kezelhetőség</a:t>
            </a: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5" grpId="0" animBg="1"/>
      <p:bldP spid="16" grpId="0" animBg="1"/>
      <p:bldP spid="10" grpId="0" animBg="1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4495</TotalTime>
  <Words>462</Words>
  <Application>Microsoft Office PowerPoint</Application>
  <PresentationFormat>Diavetítés a képernyőre (4:3 oldalarány)</PresentationFormat>
  <Paragraphs>99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A túl nagy számok törvénye A könyvtárak és statisztikájuk </vt:lpstr>
      <vt:lpstr>Előzmények</vt:lpstr>
      <vt:lpstr>Nemzetközi környezet</vt:lpstr>
      <vt:lpstr>Jogszabályi környezet</vt:lpstr>
      <vt:lpstr>5. dia</vt:lpstr>
      <vt:lpstr>Közös fejezetek a kérdőívekben</vt:lpstr>
      <vt:lpstr>7. dia</vt:lpstr>
      <vt:lpstr>Lehetőségeink</vt:lpstr>
      <vt:lpstr>Elvárások</vt:lpstr>
      <vt:lpstr>10. dia</vt:lpstr>
      <vt:lpstr>11. dia</vt:lpstr>
      <vt:lpstr>12. dia</vt:lpstr>
      <vt:lpstr>13. dia</vt:lpstr>
      <vt:lpstr>A 2018-as kérdőív</vt:lpstr>
      <vt:lpstr>15. dia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Könyvtár, statisztika, történelem</dc:title>
  <dc:creator>Rózsa Dávid</dc:creator>
  <cp:lastModifiedBy>Windows-felhasználó</cp:lastModifiedBy>
  <cp:revision>334</cp:revision>
  <dcterms:created xsi:type="dcterms:W3CDTF">2014-10-01T17:41:59Z</dcterms:created>
  <dcterms:modified xsi:type="dcterms:W3CDTF">2018-07-25T07:00:33Z</dcterms:modified>
</cp:coreProperties>
</file>